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3.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Merriweather"/>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7" name="Matei Baciu"/>
  <p:cmAuthor clrIdx="1" id="1" initials="" lastIdx="7" name="Ryan Sim"/>
  <p:cmAuthor clrIdx="2" id="2" initials="" lastIdx="2" name="Meirah Alsereidi"/>
  <p:cmAuthor clrIdx="3" id="3" initials="" lastIdx="1" name="Vincent “Liepa” Kremeryt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Merriweather-bold.fntdata"/><Relationship Id="rId10" Type="http://schemas.openxmlformats.org/officeDocument/2006/relationships/slide" Target="slides/slide4.xml"/><Relationship Id="rId32" Type="http://schemas.openxmlformats.org/officeDocument/2006/relationships/font" Target="fonts/Merriweather-regular.fntdata"/><Relationship Id="rId13" Type="http://schemas.openxmlformats.org/officeDocument/2006/relationships/slide" Target="slides/slide7.xml"/><Relationship Id="rId35" Type="http://schemas.openxmlformats.org/officeDocument/2006/relationships/font" Target="fonts/Merriweather-boldItalic.fntdata"/><Relationship Id="rId12" Type="http://schemas.openxmlformats.org/officeDocument/2006/relationships/slide" Target="slides/slide6.xml"/><Relationship Id="rId34" Type="http://schemas.openxmlformats.org/officeDocument/2006/relationships/font" Target="fonts/Merriweather-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11T21:16:33.341">
    <p:pos x="6000" y="0"/>
    <p:text>Thanks to AI and and IoT, that is empowered by cloud computing, hospital work is more effective than ever before. The possibilities of AI in healthcare are endless. For example, patients get diagnosed faster than before, AI tools can help doctors detect a disease earlier, AI also makes sure that hospitals do not run out of equipment by tracking every usage, there can also be smart beds that can help monitor a patient’s vitals at all times and so much more. With the help of AI, we are entering the era where a hospital, that never runs out of medicine, that has AI tools with simulation environments to train on, is possible. Platforms like Microsoft Azure help making this into reality. Both the patients and the hospital itself will benefit from AI usage, whether it’s to save costs or to have a better treatment. During this presentation we will dive into how cloud computing is helping with this shift to digitalisation and we will use Microsoft Azure as an example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4-12-12T03:18:35.231">
    <p:pos x="6000" y="0"/>
    <p:text>Further Information:
Microsoft Azure Healthcare Blog
IoT Use Cases in Healthcare (IEEE xplore)
PubMed Papers on IoT-Cloud Architecture
Microsoft Case Studies on IoT Solutions
Microsoft Events
TED Talks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4-12-17T19:44:45.790">
    <p:pos x="6000" y="0"/>
    <p:text>They are paving the way for a future where technology and healthcare work together to save and improve lives.</p:text>
  </p:cm>
  <p:cm authorId="2" idx="2" dt="2024-12-17T19:44:28.406">
    <p:pos x="6000" y="100"/>
    <p:text>As I explored the world of IoT-Cloud technologies and their role in healthcare, I discovered how they are transforming the way care is delivered. Platforms like Microsoft Azure, Amazon Web Services (AWS), and Google Cloud (GCP) stood out for improving patient care while keeping data safe and following strict privacy rules like GDPR.
This journey began in 2020, when edge computing started making a big impact. Hospitals began processing data directly at its source, allowing for real-time decisions. Azure IoT Hub connected medical devices easily, AWS Greengrass handled local data processing, and GCP's AI tools helped predict health problems before they got worse. This brought incredible speed and accuracy to healthcare.
By 2021, new tools were making things even better. Azure Health Bot allowed patients to get answers quickly, reducing pressure on hospital staff. AWS provided secure and scalable storage for huge amounts of data, while GCP analytics helped doctors make smarter, data-driven decisions. Hospitals in Germany were already using these technologies to organize patient records and respond to questions much faster.
In 2022, when COVID-19 hit, IoT-Cloud solutions proved their true value. They allowed remote patient monitoring and used AI to predict how the virus might spread. Platforms like Azure and AWS kept patient data secure while meeting international standards, showing how reliable technology can be during a crisis.
What amazed me most was how these technologies are shaping the future of healthcare. During training sessions, anonymized cloud data helped create realistic scenarios for healthcare professionals. Azure IoT Hub connected devices for simulations, AWS Greengrass provided live data, and GCP AI tools uncovered patterns to improve learning—all while protecting patient privacy.
Through this research, I realized that IoT and Cloud technologies are not just tools—they are creating a smarter, faster, and more personalized way to deliver care.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4-12-08T03:35:59.170">
    <p:pos x="2731" y="91"/>
    <p:text>Virtual Training Environments: Azure provides platforms for creating virtual simulations to train healthcare professionals. These environments replicate clinical scenarios, helping medical staff practice decision-making, patient interactions, and procedural skills without the risks of real-world practice. Technologies like Azure Digital Twins enable the creation of detailed replicas of physical environments for immersive training.</p:text>
  </p:cm>
  <p:cm authorId="1" idx="3" dt="2024-12-08T06:15:40.580">
    <p:pos x="2731" y="191"/>
    <p:text>IoT-Enabled Training Centers
Real-Time Monitoring: Azure IoT Hub connects medical devices, mannequins, and sensors in training centers to monitor trainees' actions in real-time.
Biofeedback Integration: Trainee performance, such as stress levels and reaction times, is captured to evaluate readiness for high-pressure situations.
Real-Time Monitoring: IoT devices connected via Azure track trainee performance, offering insights into techniques like CPR or surgical precision.
Biofeedback Integration: IoT sensors monitor trainees' physiological responses (e.g., stress or heart rate) during training to improve real-world preparedness.
AI-Powered Learning Tools
Real-Time Monitoring: IoT devices connected via Azure track trainee performance, offering insights into techniques like CPR or surgical precision.
Biofeedback Integration: IoT sensors monitor trainees' physiological responses (e.g., stress or heart rate) during training to improve real-world preparedness.</p:text>
  </p:cm>
  <p:cm authorId="1" idx="4" dt="2024-12-08T03:33:36.307">
    <p:pos x="2731" y="291"/>
    <p:text>Immersive Training:
Simulation of Real-World Scenarios: Azure integrates tools like HoloLens to create VR environments for medical training, such as surgical procedures or emergency response drills.
3D Anatomy Models: Students and trainees can interact with detailed virtual human anatomy, enhancing their understanding of complex physiological structures.</p:text>
  </p:cm>
  <p:cm authorId="1" idx="5" dt="2024-12-09T02:08:28.458">
    <p:pos x="2731" y="391"/>
    <p:text>Virtual Labs and Remote Training:
Cloud-Based Labs: Azure supports virtual labs, allowing trainees to access training resources from anywhere, reducing physical infrastructure needs.
Collaboration Platforms: Through Azure-powered Microsoft Teams, trainees and experts can collaborate in real-time during simulations or case studies.</p:text>
  </p:cm>
  <p:cm authorId="1" idx="6" dt="2024-12-12T04:05:58.567">
    <p:pos x="6000" y="0"/>
    <p:text>Real-World Use Cases
Virtual emergency response scenarios for healthcare teams.
AI-driven surgical training modules to improve precision.
IoT-integrated devices for hands-on medical training.</p:text>
  </p:cm>
  <p:cm authorId="1" idx="7" dt="2024-12-08T05:43:01.824">
    <p:pos x="2731" y="491"/>
    <p:text>AI-Enhanced Feedback: Adaptive training insights using Azure AI and IoT integrations.
2. Personalized Learning Through AI
Adaptive Training Programs: Azure's AI and machine learning models personalize training plans based on each trainee’s learning style and performance data.
Instant Feedback: Trainees receive AI-driven feedback during simulations, helping them improve skills more effectively.
Predictive Analytics: Azure's AI and machine learning models provide real-time feedback and predictive insights during training sessions, helping improve decision-making.
Personalized Learning: Azure AI tailors training programs based on individual learning curves, identifying strengths and weaknesses.</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4-12-11T15:48:38.746">
    <p:pos x="6000" y="0"/>
    <p:text>In summary, while all three cloud platforms provide exceptional solutions for the healthcare sector, the right choice for your organization depends on your specific needs—whether it's AWS’s unmatched scalability, Google Cloud’s data analytics capabilities, or Azure’s enterprise integration. By leveraging these platforms, healthcare organizations can ensure better patient care, improved operational efficiency, and enhanced data security.</p:text>
  </p:cm>
  <p:cm authorId="0" idx="3" dt="2024-12-11T15:48:12.056">
    <p:pos x="6000" y="100"/>
    <p:text>Google Cloud excels in Big Data analytics and AI/ML, making it a strong choice for organizations focused on data-driven insights. Their Healthcare API allows for seamless interoperability across Electronic Health Records (EHRs) through widely accepted standards like FHIR, ensuring healthcare systems can easily exchange critical patient data. This integration of AI-powered tools ensures that data is not just stored, but is actively leveraged for better decision-making.</p:text>
  </p:cm>
  <p:cm authorId="3" idx="1" dt="2024-12-16T09:01:20.392">
    <p:pos x="6000" y="200"/>
    <p:text>Cloud computing in healthcare is crucial to how the data is managed and analyzed. When talking about cloud computing providers, there are three leading companies: Amazon Web Services(AWS), Google Cloud Platform(GCP) and Microsoft Azure. Let's dive deeper into each of them and their services. AWS stands out because of it's scalability as well as the service AWS HealthLake, which helps healthcare organizations store and analyze data securely. Moving on to Google Cloud, it excels in Big Data, making it a strong choice for healthcare  organizations that prioritize data-driven insights. Lastly we have Microsoft Azure. Azure provides healthcare services through Azure Health Data Services, it is GDPR-compliant. Microsoft Azure's strong suite is the integration with other Microsoft products, making it the best choice for organizations that use Windows systems. To summarize, organizations should choose the provider based on their needs.</p:text>
  </p:cm>
  <p:cm authorId="0" idx="4" dt="2024-12-12T07:55:02.584">
    <p:pos x="6000" y="300"/>
    <p:text>Microsoft Azure, on the other hand, provides a comprehensive suite of healthcare services through Azure Health Data Services, ensuring HIPAA-compliant solutions. Azure’s strength lies in its integration with other Microsoft products, making it a seamless choice for organizations already using Windows-based systems.</p:text>
  </p:cm>
  <p:cm authorId="0" idx="5" dt="2024-12-12T07:53:41.929">
    <p:pos x="6000" y="400"/>
    <p:text>AWS stands out for its scalability and extensive service variety. Their flagship healthcare offering, AWS HealthLake, helps healthcare organizations store, transform, and analyze health data securely, all while ensuring compliance with key regulations such as HIPAA.</p:text>
  </p:cm>
  <p:cm authorId="0" idx="6" dt="2024-12-15T19:15:19.674">
    <p:pos x="6000" y="500"/>
    <p:text>As we move into the realm of healthcare, cloud computing is playing a crucial role in transforming how data is managed, analyzed, and shared securely. The three leading cloud providers—Amazon Web Services (AWS), Google Cloud Platform (GCP), and Microsoft Azure—each offer specialized solutions tailored to meet the unique needs of the healthcare industry.</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4-12-11T15:23:16.187">
    <p:pos x="6000" y="0"/>
    <p:text>The availability of MyRBQM® in the Azure Marketplace further demonstrates its innovation, simplifying adoption for organizations worldwide. As a result, Cyntegrity is not just transforming clinical trial management but also setting a standard for how technology can drive efficiency and compliance in the healthcare sector.</p:text>
  </p:cm>
  <p:cm authorId="0" idx="8" dt="2024-12-12T08:22:30.125">
    <p:pos x="6000" y="100"/>
    <p:text>A notable feature of MyRBQM® is its ability to enhance operations for biopharma companies, reducing costs and improving data quality. The platform integrates with clinical systems seamlessly, providing real-time alerts and insights to support informed decision-making. By utilizing tools like Azure Functions and Machine Learning, Cyntegrity achieves high system availability and scalability for global deployment.</p:text>
  </p:cm>
  <p:cm authorId="0" idx="9" dt="2024-12-11T15:22:43.549">
    <p:pos x="6000" y="200"/>
    <p:text>Cyntegrity is revolutionizing the way clinical trials are managed with their MyRBQM® Portal, a SaaS solution built on Microsoft Azure. This platform harmonizes data across clinical trials, enabling advanced risk-based quality management, or RBQM, and predictive analytics to detect risks in real-time. By leveraging Azure's cloud infrastructure, Cyntegrity ensures reliability, scalability, and compliance with regulatory requirements.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4-12-11T15:23:42.353">
    <p:pos x="6000" y="0"/>
    <p:text>The facility uses IoT and AI-powered analytics to monitor critical medical data, such as oxygen levels and heart rates. These real-time insights allow caregivers to focus on patient care rather than administrative tasks, enhancing the quality of care provided. For example, adjustments in medication were successfully made after identifying specific patterns in a child’s data, improving health outcomes.</p:text>
  </p:cm>
  <p:cm authorId="0" idx="11" dt="2024-12-11T15:24:04.432">
    <p:pos x="6000" y="100"/>
    <p:text>By combining cutting-edge technology with a commitment to care, Kinderhaus AtemReich exemplifies how innovation can support inclusivity and efficiency in healthcare.</p:text>
  </p:cm>
  <p:cm authorId="0" idx="12" dt="2024-12-11T15:23:53.139">
    <p:pos x="6000" y="200"/>
    <p:text>Microsoft Teams has also played a pivotal role, replacing manual processes with streamlined workflows that improve team communication and task coordination. This digital transformation ensures that even with limited resources, Kinderhaus AtemReich can continue providing high-quality, compassionate care.</p:text>
  </p:cm>
  <p:cm authorId="0" idx="13" dt="2024-12-11T15:23:32.192">
    <p:pos x="6000" y="300"/>
    <p:text>Kinderhaus AtemReich, a specialized care facility in Munich for children requiring respiratory support, has embraced technology to tackle challenges like staffing shortages and budget constraints. Through Microsoft Azure Machine Learning and Teams, they’ve implemented AI-driven processes to optimize care delivery and improve efficiency.</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4-12-11T15:30:45.804">
    <p:pos x="6000" y="0"/>
    <p:text>The data is then sent to the Azure Cloud via Azure IoT Hub, which acts as the central bridge for device connectivity. Advanced analytics are powered by tools like Azure Machine Learning and Azure Digital Twins. These services enable real-time insights for applications such as predictive maintenance, where we can anticipate equipment failures, and resource management to optimize hospital facilities.</p:text>
  </p:cm>
  <p:cm authorId="0" idx="15" dt="2024-12-11T15:30:34.367">
    <p:pos x="6000" y="100"/>
    <p:text>This slide illustrates how hospitals are integrating IoT device connectivity using Azure technologies to improve patient care and facility performance. Starting with IoT devices such as patient monitors, air quality sensors, and CT scanners, data is transmitted through Radio Access Network devices, including 5G and LTE connections. These edge-enabled servers—using Azure Stack Edge—handle low-latency, real-time processing at the source.</p:text>
  </p:cm>
  <p:cm authorId="0" idx="16" dt="2024-12-11T15:30:58.623">
    <p:pos x="6000" y="200"/>
    <p:text>This architecture is a game-changer for healthcare, streamlining operations, improving patient outcomes, and enabling cost efficiencies—all through a scalable and secure cloud infrastructure</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4-12-12T08:06:30.652">
    <p:pos x="6000" y="0"/>
    <p:text>In modern healthcare, predictive analytics plays a crucial role in improving surgical outcomes. This process starts with integrating diverse data sources like FHIR and EHR systems using tools like Azure API for FHIR and Azure Data Factory. These services consolidate and prepare patient data for machine learning applications.
Once the data is ready, Azure Machine Learning trains advanced predictive models. These models analyze patient information to assess surgical risks, providing critical insights that support clinical decision-making. Azure’s Responsible AI Toolbox ensures that the models are fair, accurate, and compliant with healthcare regulations.
After predictions are made, Azure Synapse Analytics and Data Lake Storage manage and analyze the results. These insights are then shared through intuitive platforms like Power BI dashboards, clinician portals, or web applications. This accessibility ensures healthcare providers can act on the insights effectively, leading to better patient care and reduced surgical risks.
Azure’s integrated platform simplifies this complex workflow, helping hospitals predict risks with precision and focus on improving outcomes.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d6c275c5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d6c275c5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1deec07fcf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1deec07fcf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Cyntegrity is revolutionizing the way clinical trials are managed with their MyRBQM® Portal, a SaaS solution built on Microsoft Azure. This platform harmonizes data across clinical trials, enabling advanced risk-based quality management, or RBQM, and predictive analytics to detect risks in real-time. By leveraging Azure's cloud infrastructure, Cyntegrity ensures reliability, scalability, and compliance with regulatory requirements.</a:t>
            </a:r>
            <a:endParaRPr/>
          </a:p>
          <a:p>
            <a:pPr indent="0" lvl="0" marL="0" rtl="0" algn="l">
              <a:lnSpc>
                <a:spcPct val="115000"/>
              </a:lnSpc>
              <a:spcBef>
                <a:spcPts val="1200"/>
              </a:spcBef>
              <a:spcAft>
                <a:spcPts val="0"/>
              </a:spcAft>
              <a:buClr>
                <a:schemeClr val="dk1"/>
              </a:buClr>
              <a:buSzPts val="1100"/>
              <a:buFont typeface="Arial"/>
              <a:buNone/>
            </a:pPr>
            <a:r>
              <a:rPr lang="en"/>
              <a:t>A notable feature of MyRBQM® is its ability to streamline operations for biopharma companies, reducing costs and improving data quality. The platform integrates with clinical systems seamlessly, providing real-time alerts and insights to support informed decision-making. By utilizing tools like Azure Functions and Machine Learning, Cyntegrity achieves high system availability and scalability for global deployment.</a:t>
            </a:r>
            <a:endParaRPr/>
          </a:p>
          <a:p>
            <a:pPr indent="0" lvl="0" marL="0" rtl="0" algn="l">
              <a:lnSpc>
                <a:spcPct val="115000"/>
              </a:lnSpc>
              <a:spcBef>
                <a:spcPts val="1200"/>
              </a:spcBef>
              <a:spcAft>
                <a:spcPts val="0"/>
              </a:spcAft>
              <a:buClr>
                <a:schemeClr val="dk1"/>
              </a:buClr>
              <a:buSzPts val="1100"/>
              <a:buFont typeface="Arial"/>
              <a:buNone/>
            </a:pPr>
            <a:r>
              <a:rPr lang="en"/>
              <a:t>The availability of MyRBQM® in the Azure Marketplace further demonstrates its innovation, simplifying adoption for organizations worldwide. As a result, Cyntegrity is not just transforming clinical trial management but also setting a standard for how technology can drive efficiency and compliance in the healthcare sector.</a:t>
            </a:r>
            <a:endParaRPr/>
          </a:p>
          <a:p>
            <a:pPr indent="0" lvl="0" marL="0" rtl="0" algn="l">
              <a:spcBef>
                <a:spcPts val="12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1deec07fcf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1deec07fcf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47c5f83e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47c5f8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1d243a2c0a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1d243a2c0a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47c5f83e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47c5f83e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1deec07fc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1deec07fc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47389b85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47389b85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a47389b85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a47389b85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a47389b85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a47389b85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a47389b85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a47389b85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1cb576d92e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1cb576d92e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47389b85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47389b85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31deec07fcf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31deec07fcf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47389b853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47389b85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d6c275c5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d6c275c5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47389b85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47389b85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1e203d53cf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1e203d53cf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d243a2c0a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d243a2c0a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deec07fcf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deec07fc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comments" Target="../comments/comment7.xml"/><Relationship Id="rId4" Type="http://schemas.openxmlformats.org/officeDocument/2006/relationships/hyperlink" Target="https://tinyurl.com/yck3wvbd" TargetMode="External"/><Relationship Id="rId5" Type="http://schemas.openxmlformats.org/officeDocument/2006/relationships/image" Target="../media/image18.png"/><Relationship Id="rId6" Type="http://schemas.openxmlformats.org/officeDocument/2006/relationships/image" Target="../media/image20.png"/><Relationship Id="rId7" Type="http://schemas.openxmlformats.org/officeDocument/2006/relationships/image" Target="../media/image3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8.xml"/><Relationship Id="rId4" Type="http://schemas.openxmlformats.org/officeDocument/2006/relationships/image" Target="../media/image24.jpg"/><Relationship Id="rId5"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9.xml"/><Relationship Id="rId4" Type="http://schemas.openxmlformats.org/officeDocument/2006/relationships/image" Target="../media/image24.jp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hyperlink" Target="https://tinyurl.com/3pdvbty9"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 Id="rId4" Type="http://schemas.openxmlformats.org/officeDocument/2006/relationships/hyperlink" Target="https://tinyurl.com/yhfkpef3" TargetMode="External"/><Relationship Id="rId5" Type="http://schemas.openxmlformats.org/officeDocument/2006/relationships/hyperlink" Target="https://tinyurl.com/bdhfw6hr" TargetMode="External"/><Relationship Id="rId6" Type="http://schemas.openxmlformats.org/officeDocument/2006/relationships/hyperlink" Target="https://tinyurl.com/3k98cp2p"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8.jpg"/><Relationship Id="rId4" Type="http://schemas.openxmlformats.org/officeDocument/2006/relationships/hyperlink" Target="https://tinyurl.com/ezhk4v4k" TargetMode="External"/><Relationship Id="rId5" Type="http://schemas.openxmlformats.org/officeDocument/2006/relationships/hyperlink" Target="https://tinyurl.com/5ajfj24j" TargetMode="External"/><Relationship Id="rId6" Type="http://schemas.openxmlformats.org/officeDocument/2006/relationships/hyperlink" Target="https://tinyurl.com/4fr9xj5v" TargetMode="External"/><Relationship Id="rId7" Type="http://schemas.openxmlformats.org/officeDocument/2006/relationships/hyperlink" Target="https://tinyurl.com/vcwnv3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hyperlink" Target="https://tinyurl.com/3wpztrd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1" Type="http://schemas.openxmlformats.org/officeDocument/2006/relationships/hyperlink" Target="https://tinyurl.com/2u3wv993" TargetMode="External"/><Relationship Id="rId10" Type="http://schemas.openxmlformats.org/officeDocument/2006/relationships/hyperlink" Target="https://tinyurl.com/5bakktcb" TargetMode="External"/><Relationship Id="rId13" Type="http://schemas.openxmlformats.org/officeDocument/2006/relationships/image" Target="../media/image19.png"/><Relationship Id="rId12" Type="http://schemas.openxmlformats.org/officeDocument/2006/relationships/hyperlink" Target="https://tinyurl.com/wryukhhs" TargetMode="External"/><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image" Target="../media/image1.png"/><Relationship Id="rId9" Type="http://schemas.openxmlformats.org/officeDocument/2006/relationships/hyperlink" Target="https://tinyurl.com/y4mxe6yr" TargetMode="External"/><Relationship Id="rId15" Type="http://schemas.openxmlformats.org/officeDocument/2006/relationships/image" Target="../media/image18.png"/><Relationship Id="rId14" Type="http://schemas.openxmlformats.org/officeDocument/2006/relationships/image" Target="../media/image15.png"/><Relationship Id="rId5" Type="http://schemas.openxmlformats.org/officeDocument/2006/relationships/image" Target="../media/image17.png"/><Relationship Id="rId6" Type="http://schemas.openxmlformats.org/officeDocument/2006/relationships/image" Target="../media/image5.png"/><Relationship Id="rId7" Type="http://schemas.openxmlformats.org/officeDocument/2006/relationships/hyperlink" Target="http://bit.ly/3BxAePB" TargetMode="External"/><Relationship Id="rId8" Type="http://schemas.openxmlformats.org/officeDocument/2006/relationships/hyperlink" Target="https://tinyurl.com/mr2wthap"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9.png"/><Relationship Id="rId9"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hyperlink" Target="https://tinyurl.com/mr2e2mhr" TargetMode="External"/><Relationship Id="rId7" Type="http://schemas.openxmlformats.org/officeDocument/2006/relationships/hyperlink" Target="https://tinyurl.com/yencf85d" TargetMode="External"/><Relationship Id="rId8" Type="http://schemas.openxmlformats.org/officeDocument/2006/relationships/hyperlink" Target="https://tinyurl.com/28m62655"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image" Target="../media/image12.jpg"/><Relationship Id="rId5" Type="http://schemas.openxmlformats.org/officeDocument/2006/relationships/image" Target="../media/image10.jpg"/><Relationship Id="rId6" Type="http://schemas.openxmlformats.org/officeDocument/2006/relationships/hyperlink" Target="https://shorturl.at/AQcii" TargetMode="External"/><Relationship Id="rId7" Type="http://schemas.openxmlformats.org/officeDocument/2006/relationships/hyperlink" Target="https://shorturl.at/KOygX" TargetMode="External"/><Relationship Id="rId8" Type="http://schemas.openxmlformats.org/officeDocument/2006/relationships/hyperlink" Target="https://shorturl.at/2wG4U" TargetMode="External"/></Relationships>
</file>

<file path=ppt/slides/_rels/slide7.xml.rels><?xml version="1.0" encoding="UTF-8" standalone="yes"?><Relationships xmlns="http://schemas.openxmlformats.org/package/2006/relationships"><Relationship Id="rId11" Type="http://schemas.openxmlformats.org/officeDocument/2006/relationships/hyperlink" Target="https://tinyurl.com/28fd7nru" TargetMode="External"/><Relationship Id="rId10" Type="http://schemas.openxmlformats.org/officeDocument/2006/relationships/hyperlink" Target="https://tinyurl.com/2byff84r" TargetMode="External"/><Relationship Id="rId13" Type="http://schemas.openxmlformats.org/officeDocument/2006/relationships/hyperlink" Target="https://tinyurl.com/szzjupxe" TargetMode="External"/><Relationship Id="rId12" Type="http://schemas.openxmlformats.org/officeDocument/2006/relationships/hyperlink" Target="https://tinyurl.com/5t5a5y26" TargetMode="External"/><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image" Target="../media/image22.png"/><Relationship Id="rId9" Type="http://schemas.openxmlformats.org/officeDocument/2006/relationships/hyperlink" Target="https://tinyurl.com/yjemchnk" TargetMode="External"/><Relationship Id="rId15" Type="http://schemas.openxmlformats.org/officeDocument/2006/relationships/image" Target="../media/image8.png"/><Relationship Id="rId14" Type="http://schemas.openxmlformats.org/officeDocument/2006/relationships/hyperlink" Target="https://tinyurl.com/46v5rhj4" TargetMode="External"/><Relationship Id="rId5" Type="http://schemas.openxmlformats.org/officeDocument/2006/relationships/image" Target="../media/image3.png"/><Relationship Id="rId6" Type="http://schemas.openxmlformats.org/officeDocument/2006/relationships/hyperlink" Target="https://tinyurl.com/mv8u684f" TargetMode="External"/><Relationship Id="rId7" Type="http://schemas.openxmlformats.org/officeDocument/2006/relationships/hyperlink" Target="https://tinyurl.com/mv8u684f" TargetMode="External"/><Relationship Id="rId8" Type="http://schemas.openxmlformats.org/officeDocument/2006/relationships/hyperlink" Target="https://tinyurl.com/365puvkw"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comments" Target="../comments/comment5.xml"/><Relationship Id="rId4" Type="http://schemas.openxmlformats.org/officeDocument/2006/relationships/hyperlink" Target="https://tinyurl.com/3manp9n4" TargetMode="External"/><Relationship Id="rId5" Type="http://schemas.openxmlformats.org/officeDocument/2006/relationships/image" Target="../media/image2.png"/><Relationship Id="rId6" Type="http://schemas.openxmlformats.org/officeDocument/2006/relationships/image" Target="../media/image30.png"/><Relationship Id="rId7"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6.xml"/><Relationship Id="rId4" Type="http://schemas.openxmlformats.org/officeDocument/2006/relationships/hyperlink" Target="https://tinyurl.com/5n7vd32s" TargetMode="External"/><Relationship Id="rId5" Type="http://schemas.openxmlformats.org/officeDocument/2006/relationships/image" Target="../media/image18.png"/><Relationship Id="rId6" Type="http://schemas.openxmlformats.org/officeDocument/2006/relationships/hyperlink" Target="https://customers.microsoft.com/en-us/story/743394-kinderhaus-atemreich-azure-office-365-health-de" TargetMode="External"/><Relationship Id="rId7" Type="http://schemas.openxmlformats.org/officeDocument/2006/relationships/image" Target="../media/image13.png"/><Relationship Id="rId8"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IOT-CLOUD SOLUTION ARCHITECTURE FOR CHARITE BeST</a:t>
            </a:r>
            <a:endParaRPr/>
          </a:p>
        </p:txBody>
      </p:sp>
      <p:sp>
        <p:nvSpPr>
          <p:cNvPr id="65" name="Google Shape;65;p13"/>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INTRODUCTION TO CLOUD COMPUTING (BST-BCS-20A), SRH UNIVERSITY BERLIN, Prof Dr TAMM GERRIT</a:t>
            </a:r>
            <a:endParaRPr/>
          </a:p>
        </p:txBody>
      </p:sp>
      <p:sp>
        <p:nvSpPr>
          <p:cNvPr id="66" name="Google Shape;66;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 name="Google Shape;67;p13"/>
          <p:cNvSpPr txBox="1"/>
          <p:nvPr/>
        </p:nvSpPr>
        <p:spPr>
          <a:xfrm>
            <a:off x="7725450" y="3298775"/>
            <a:ext cx="2042700" cy="152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lt1"/>
                </a:solidFill>
                <a:latin typeface="Roboto"/>
                <a:ea typeface="Roboto"/>
                <a:cs typeface="Roboto"/>
                <a:sym typeface="Roboto"/>
              </a:rPr>
              <a:t>Matei Baciu</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Ryan Sim</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Meirah Alsereidi</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Mariam Ahmed</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Liepa Kremeryte</a:t>
            </a:r>
            <a:endParaRPr sz="1300">
              <a:solidFill>
                <a:schemeClr val="lt1"/>
              </a:solidFill>
              <a:latin typeface="Roboto"/>
              <a:ea typeface="Roboto"/>
              <a:cs typeface="Roboto"/>
              <a:sym typeface="Roboto"/>
            </a:endParaRPr>
          </a:p>
          <a:p>
            <a:pPr indent="0" lvl="0" marL="0" rtl="0" algn="l">
              <a:spcBef>
                <a:spcPts val="0"/>
              </a:spcBef>
              <a:spcAft>
                <a:spcPts val="0"/>
              </a:spcAft>
              <a:buNone/>
            </a:pPr>
            <a:r>
              <a:rPr lang="en" sz="1300">
                <a:solidFill>
                  <a:schemeClr val="lt1"/>
                </a:solidFill>
                <a:latin typeface="Roboto"/>
                <a:ea typeface="Roboto"/>
                <a:cs typeface="Roboto"/>
                <a:sym typeface="Roboto"/>
              </a:rPr>
              <a:t>Omar Abdelaziz</a:t>
            </a:r>
            <a:endParaRPr sz="130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2"/>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61" name="Google Shape;161;p22"/>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62" name="Google Shape;16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163" name="Google Shape;163;p22"/>
          <p:cNvPicPr preferRelativeResize="0"/>
          <p:nvPr/>
        </p:nvPicPr>
        <p:blipFill>
          <a:blip r:embed="rId3">
            <a:alphaModFix/>
          </a:blip>
          <a:stretch>
            <a:fillRect/>
          </a:stretch>
        </p:blipFill>
        <p:spPr>
          <a:xfrm>
            <a:off x="1379950" y="456243"/>
            <a:ext cx="6300076" cy="4231024"/>
          </a:xfrm>
          <a:prstGeom prst="rect">
            <a:avLst/>
          </a:prstGeom>
          <a:noFill/>
          <a:ln>
            <a:noFill/>
          </a:ln>
        </p:spPr>
      </p:pic>
      <p:sp>
        <p:nvSpPr>
          <p:cNvPr id="164" name="Google Shape;164;p22"/>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MS Azure &amp; Customer Stories</a:t>
            </a:r>
            <a:endParaRPr/>
          </a:p>
        </p:txBody>
      </p:sp>
      <p:sp>
        <p:nvSpPr>
          <p:cNvPr id="170" name="Google Shape;170;p23"/>
          <p:cNvSpPr txBox="1"/>
          <p:nvPr>
            <p:ph idx="1" type="body"/>
          </p:nvPr>
        </p:nvSpPr>
        <p:spPr>
          <a:xfrm>
            <a:off x="4637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t>Kinderhaus AtemReich</a:t>
            </a:r>
            <a:r>
              <a:rPr lang="en" sz="1100"/>
              <a:t>:</a:t>
            </a:r>
            <a:endParaRPr sz="1100"/>
          </a:p>
          <a:p>
            <a:pPr indent="0" lvl="0" marL="0" rtl="0" algn="l">
              <a:spcBef>
                <a:spcPts val="1200"/>
              </a:spcBef>
              <a:spcAft>
                <a:spcPts val="0"/>
              </a:spcAft>
              <a:buNone/>
            </a:pPr>
            <a:r>
              <a:rPr lang="en" sz="1100"/>
              <a:t>Implements AI-driven processes with Azure Machine Learning and Teams, ensuring quality respiratory care despite staffing constraints</a:t>
            </a:r>
            <a:endParaRPr b="1" sz="1100"/>
          </a:p>
          <a:p>
            <a:pPr indent="0" lvl="0" marL="0" rtl="0" algn="l">
              <a:spcBef>
                <a:spcPts val="1200"/>
              </a:spcBef>
              <a:spcAft>
                <a:spcPts val="0"/>
              </a:spcAft>
              <a:buNone/>
            </a:pPr>
            <a:r>
              <a:rPr lang="en" sz="400" u="sng">
                <a:solidFill>
                  <a:schemeClr val="hlink"/>
                </a:solidFill>
                <a:hlinkClick r:id="rId4"/>
              </a:rPr>
              <a:t>https://tinyurl.com/yck3wvbd</a:t>
            </a:r>
            <a:endParaRPr sz="400"/>
          </a:p>
          <a:p>
            <a:pPr indent="0" lvl="0" marL="0" rtl="0" algn="l">
              <a:spcBef>
                <a:spcPts val="1200"/>
              </a:spcBef>
              <a:spcAft>
                <a:spcPts val="0"/>
              </a:spcAft>
              <a:buNone/>
            </a:pPr>
            <a:r>
              <a:t/>
            </a:r>
            <a:endParaRPr sz="500"/>
          </a:p>
          <a:p>
            <a:pPr indent="0" lvl="0" marL="0" rtl="0" algn="l">
              <a:spcBef>
                <a:spcPts val="1200"/>
              </a:spcBef>
              <a:spcAft>
                <a:spcPts val="0"/>
              </a:spcAft>
              <a:buNone/>
            </a:pPr>
            <a:r>
              <a:t/>
            </a:r>
            <a:endParaRPr sz="500"/>
          </a:p>
          <a:p>
            <a:pPr indent="0" lvl="0" marL="0" rtl="0" algn="l">
              <a:spcBef>
                <a:spcPts val="1200"/>
              </a:spcBef>
              <a:spcAft>
                <a:spcPts val="1200"/>
              </a:spcAft>
              <a:buNone/>
            </a:pPr>
            <a:r>
              <a:t/>
            </a:r>
            <a:endParaRPr/>
          </a:p>
        </p:txBody>
      </p:sp>
      <p:sp>
        <p:nvSpPr>
          <p:cNvPr id="171" name="Google Shape;17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72" name="Google Shape;172;p23"/>
          <p:cNvPicPr preferRelativeResize="0"/>
          <p:nvPr/>
        </p:nvPicPr>
        <p:blipFill>
          <a:blip r:embed="rId5">
            <a:alphaModFix/>
          </a:blip>
          <a:stretch>
            <a:fillRect/>
          </a:stretch>
        </p:blipFill>
        <p:spPr>
          <a:xfrm>
            <a:off x="964175" y="1657313"/>
            <a:ext cx="1828875" cy="1828875"/>
          </a:xfrm>
          <a:prstGeom prst="rect">
            <a:avLst/>
          </a:prstGeom>
          <a:noFill/>
          <a:ln>
            <a:noFill/>
          </a:ln>
        </p:spPr>
      </p:pic>
      <p:pic>
        <p:nvPicPr>
          <p:cNvPr id="173" name="Google Shape;173;p23"/>
          <p:cNvPicPr preferRelativeResize="0"/>
          <p:nvPr/>
        </p:nvPicPr>
        <p:blipFill>
          <a:blip r:embed="rId6">
            <a:alphaModFix/>
          </a:blip>
          <a:stretch>
            <a:fillRect/>
          </a:stretch>
        </p:blipFill>
        <p:spPr>
          <a:xfrm>
            <a:off x="7407000" y="-396375"/>
            <a:ext cx="1689275" cy="1689275"/>
          </a:xfrm>
          <a:prstGeom prst="rect">
            <a:avLst/>
          </a:prstGeom>
          <a:noFill/>
          <a:ln>
            <a:noFill/>
          </a:ln>
        </p:spPr>
      </p:pic>
      <p:pic>
        <p:nvPicPr>
          <p:cNvPr id="174" name="Google Shape;174;p23"/>
          <p:cNvPicPr preferRelativeResize="0"/>
          <p:nvPr/>
        </p:nvPicPr>
        <p:blipFill>
          <a:blip r:embed="rId7">
            <a:alphaModFix/>
          </a:blip>
          <a:stretch>
            <a:fillRect/>
          </a:stretch>
        </p:blipFill>
        <p:spPr>
          <a:xfrm>
            <a:off x="4867620" y="2127323"/>
            <a:ext cx="3706501" cy="2472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Case studies</a:t>
            </a:r>
            <a:endParaRPr/>
          </a:p>
        </p:txBody>
      </p:sp>
      <p:sp>
        <p:nvSpPr>
          <p:cNvPr id="180" name="Google Shape;180;p24"/>
          <p:cNvSpPr txBox="1"/>
          <p:nvPr>
            <p:ph idx="1" type="body"/>
          </p:nvPr>
        </p:nvSpPr>
        <p:spPr>
          <a:xfrm>
            <a:off x="4572000" y="-115200"/>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b="1" sz="1100"/>
          </a:p>
          <a:p>
            <a:pPr indent="0" lvl="0" marL="0" rtl="0" algn="l">
              <a:spcBef>
                <a:spcPts val="1200"/>
              </a:spcBef>
              <a:spcAft>
                <a:spcPts val="0"/>
              </a:spcAft>
              <a:buNone/>
            </a:pPr>
            <a:r>
              <a:rPr b="1" lang="en" sz="1100"/>
              <a:t>IoT Device Connectivity for Healthcare</a:t>
            </a:r>
            <a:r>
              <a:rPr lang="en" sz="1100"/>
              <a:t>:</a:t>
            </a:r>
            <a:br>
              <a:rPr lang="en" sz="1100"/>
            </a:br>
            <a:r>
              <a:rPr lang="en" sz="1100"/>
              <a:t>Hospitals leverage Azure Stack Edge, IoT Hub, and Digital Twins to optimize patient monitoring and facility performance. Applications extend to predictive maintenance and resource</a:t>
            </a:r>
            <a:r>
              <a:rPr lang="en" sz="1100"/>
              <a:t> </a:t>
            </a:r>
            <a:r>
              <a:rPr lang="en" sz="1100"/>
              <a:t>management.</a:t>
            </a:r>
            <a:endParaRPr sz="1100"/>
          </a:p>
          <a:p>
            <a:pPr indent="0" lvl="0" marL="0" rtl="0" algn="l">
              <a:spcBef>
                <a:spcPts val="1200"/>
              </a:spcBef>
              <a:spcAft>
                <a:spcPts val="1200"/>
              </a:spcAft>
              <a:buNone/>
            </a:pPr>
            <a:r>
              <a:t/>
            </a:r>
            <a:endParaRPr/>
          </a:p>
        </p:txBody>
      </p:sp>
      <p:sp>
        <p:nvSpPr>
          <p:cNvPr id="181" name="Google Shape;181;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82" name="Google Shape;182;p24"/>
          <p:cNvPicPr preferRelativeResize="0"/>
          <p:nvPr/>
        </p:nvPicPr>
        <p:blipFill>
          <a:blip r:embed="rId4">
            <a:alphaModFix/>
          </a:blip>
          <a:stretch>
            <a:fillRect/>
          </a:stretch>
        </p:blipFill>
        <p:spPr>
          <a:xfrm>
            <a:off x="272600" y="1854475"/>
            <a:ext cx="3784749" cy="2128925"/>
          </a:xfrm>
          <a:prstGeom prst="rect">
            <a:avLst/>
          </a:prstGeom>
          <a:noFill/>
          <a:ln>
            <a:noFill/>
          </a:ln>
        </p:spPr>
      </p:pic>
      <p:pic>
        <p:nvPicPr>
          <p:cNvPr descr="Screenshot showing a healthcare facility with two hospitals that collect patient and facility data with IoT devices." id="183" name="Google Shape;183;p24"/>
          <p:cNvPicPr preferRelativeResize="0"/>
          <p:nvPr/>
        </p:nvPicPr>
        <p:blipFill>
          <a:blip r:embed="rId5">
            <a:alphaModFix/>
          </a:blip>
          <a:stretch>
            <a:fillRect/>
          </a:stretch>
        </p:blipFill>
        <p:spPr>
          <a:xfrm>
            <a:off x="4572000" y="1474575"/>
            <a:ext cx="4541774" cy="303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5"/>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89" name="Google Shape;189;p25"/>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Screenshot showing a healthcare facility with two hospitals that collect patient and facility data with IoT devices." id="190" name="Google Shape;190;p25"/>
          <p:cNvPicPr preferRelativeResize="0"/>
          <p:nvPr/>
        </p:nvPicPr>
        <p:blipFill>
          <a:blip r:embed="rId3">
            <a:alphaModFix/>
          </a:blip>
          <a:stretch>
            <a:fillRect/>
          </a:stretch>
        </p:blipFill>
        <p:spPr>
          <a:xfrm>
            <a:off x="0" y="0"/>
            <a:ext cx="9144001"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Case studies</a:t>
            </a:r>
            <a:endParaRPr/>
          </a:p>
        </p:txBody>
      </p:sp>
      <p:sp>
        <p:nvSpPr>
          <p:cNvPr id="196" name="Google Shape;196;p2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sz="1200"/>
              <a:t>Surgical Risk Prediction</a:t>
            </a:r>
            <a:r>
              <a:rPr lang="en" sz="1200"/>
              <a:t>:</a:t>
            </a:r>
            <a:br>
              <a:rPr lang="en" sz="1200"/>
            </a:br>
            <a:r>
              <a:rPr lang="en" sz="1200"/>
              <a:t>Azure Data Factory and API for FHIR enable data integration for machine learning models, predicting surgical risks and improving outcomes.</a:t>
            </a:r>
            <a:endParaRPr sz="1200"/>
          </a:p>
          <a:p>
            <a:pPr indent="0" lvl="0" marL="0" rtl="0" algn="l">
              <a:spcBef>
                <a:spcPts val="1200"/>
              </a:spcBef>
              <a:spcAft>
                <a:spcPts val="0"/>
              </a:spcAft>
              <a:buNone/>
            </a:pPr>
            <a:r>
              <a:t/>
            </a:r>
            <a:endParaRPr sz="1100"/>
          </a:p>
          <a:p>
            <a:pPr indent="0" lvl="0" marL="0" rtl="0" algn="l">
              <a:spcBef>
                <a:spcPts val="0"/>
              </a:spcBef>
              <a:spcAft>
                <a:spcPts val="1200"/>
              </a:spcAft>
              <a:buNone/>
            </a:pPr>
            <a:r>
              <a:t/>
            </a:r>
            <a:endParaRPr/>
          </a:p>
        </p:txBody>
      </p:sp>
      <p:sp>
        <p:nvSpPr>
          <p:cNvPr id="197" name="Google Shape;197;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26"/>
          <p:cNvPicPr preferRelativeResize="0"/>
          <p:nvPr/>
        </p:nvPicPr>
        <p:blipFill>
          <a:blip r:embed="rId4">
            <a:alphaModFix/>
          </a:blip>
          <a:stretch>
            <a:fillRect/>
          </a:stretch>
        </p:blipFill>
        <p:spPr>
          <a:xfrm>
            <a:off x="272600" y="1854475"/>
            <a:ext cx="3784749" cy="2128925"/>
          </a:xfrm>
          <a:prstGeom prst="rect">
            <a:avLst/>
          </a:prstGeom>
          <a:noFill/>
          <a:ln>
            <a:noFill/>
          </a:ln>
        </p:spPr>
      </p:pic>
      <p:pic>
        <p:nvPicPr>
          <p:cNvPr descr="Diagram that shows an architecture for implementing surgery risk stratification." id="199" name="Google Shape;199;p26"/>
          <p:cNvPicPr preferRelativeResize="0"/>
          <p:nvPr/>
        </p:nvPicPr>
        <p:blipFill>
          <a:blip r:embed="rId5">
            <a:alphaModFix/>
          </a:blip>
          <a:stretch>
            <a:fillRect/>
          </a:stretch>
        </p:blipFill>
        <p:spPr>
          <a:xfrm>
            <a:off x="4390040" y="1854475"/>
            <a:ext cx="4753961" cy="2508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7"/>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205" name="Google Shape;205;p27"/>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Diagram that shows an architecture for implementing surgery risk stratification." id="206" name="Google Shape;206;p2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descr="A diagram of a computer network&#10;&#10;Description automatically generated" id="211" name="Google Shape;211;p28"/>
          <p:cNvPicPr preferRelativeResize="0"/>
          <p:nvPr/>
        </p:nvPicPr>
        <p:blipFill rotWithShape="1">
          <a:blip r:embed="rId3">
            <a:alphaModFix/>
          </a:blip>
          <a:srcRect b="-3769" l="0" r="0" t="3770"/>
          <a:stretch/>
        </p:blipFill>
        <p:spPr>
          <a:xfrm>
            <a:off x="-66300" y="620125"/>
            <a:ext cx="9276601" cy="4753600"/>
          </a:xfrm>
          <a:prstGeom prst="rect">
            <a:avLst/>
          </a:prstGeom>
          <a:noFill/>
          <a:ln>
            <a:noFill/>
          </a:ln>
        </p:spPr>
      </p:pic>
      <p:sp>
        <p:nvSpPr>
          <p:cNvPr id="212" name="Google Shape;212;p28"/>
          <p:cNvSpPr txBox="1"/>
          <p:nvPr>
            <p:ph idx="4294967295" type="title"/>
          </p:nvPr>
        </p:nvSpPr>
        <p:spPr>
          <a:xfrm>
            <a:off x="0" y="43825"/>
            <a:ext cx="9276600" cy="8049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sz="2466"/>
              <a:t>Reference architecture</a:t>
            </a:r>
            <a:r>
              <a:rPr lang="en" sz="2466"/>
              <a:t>: </a:t>
            </a:r>
            <a:r>
              <a:rPr lang="en" sz="2466"/>
              <a:t>Azure Health Data Services architecture</a:t>
            </a:r>
            <a:endParaRPr sz="1443">
              <a:solidFill>
                <a:schemeClr val="dk2"/>
              </a:solidFill>
              <a:latin typeface="Roboto"/>
              <a:ea typeface="Roboto"/>
              <a:cs typeface="Roboto"/>
              <a:sym typeface="Roboto"/>
            </a:endParaRPr>
          </a:p>
          <a:p>
            <a:pPr indent="0" lvl="0" marL="0" rtl="0" algn="l">
              <a:lnSpc>
                <a:spcPct val="115000"/>
              </a:lnSpc>
              <a:spcBef>
                <a:spcPts val="0"/>
              </a:spcBef>
              <a:spcAft>
                <a:spcPts val="0"/>
              </a:spcAft>
              <a:buNone/>
            </a:pPr>
            <a:r>
              <a:rPr lang="en"/>
              <a:t>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213" name="Google Shape;213;p28"/>
          <p:cNvSpPr txBox="1"/>
          <p:nvPr/>
        </p:nvSpPr>
        <p:spPr>
          <a:xfrm>
            <a:off x="3932225" y="5012625"/>
            <a:ext cx="41133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chemeClr val="hlink"/>
                </a:solidFill>
                <a:latin typeface="Roboto"/>
                <a:ea typeface="Roboto"/>
                <a:cs typeface="Roboto"/>
                <a:sym typeface="Roboto"/>
                <a:hlinkClick r:id="rId4"/>
              </a:rPr>
              <a:t>https://tinyurl.com/3pdvbty9</a:t>
            </a:r>
            <a:endParaRPr sz="600">
              <a:solidFill>
                <a:schemeClr val="dk2"/>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89863" y="74150"/>
            <a:ext cx="4380000" cy="25089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a:t>Healthcare sector: </a:t>
            </a:r>
            <a:r>
              <a:rPr lang="en"/>
              <a:t>Reference architecture </a:t>
            </a:r>
            <a:endParaRPr/>
          </a:p>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
        <p:nvSpPr>
          <p:cNvPr id="219" name="Google Shape;219;p29"/>
          <p:cNvSpPr txBox="1"/>
          <p:nvPr>
            <p:ph idx="1" type="body"/>
          </p:nvPr>
        </p:nvSpPr>
        <p:spPr>
          <a:xfrm>
            <a:off x="4632325" y="74150"/>
            <a:ext cx="4166400" cy="40986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SzPts val="688"/>
              <a:buNone/>
            </a:pPr>
            <a:r>
              <a:rPr b="1" lang="en" sz="887"/>
              <a:t>Azure Health Data Services architecture </a:t>
            </a:r>
            <a:endParaRPr sz="887"/>
          </a:p>
          <a:p>
            <a:pPr indent="-284956" lvl="0" marL="457200" rtl="0" algn="l">
              <a:lnSpc>
                <a:spcPct val="105000"/>
              </a:lnSpc>
              <a:spcBef>
                <a:spcPts val="1200"/>
              </a:spcBef>
              <a:spcAft>
                <a:spcPts val="0"/>
              </a:spcAft>
              <a:buSzPts val="888"/>
              <a:buChar char="●"/>
            </a:pPr>
            <a:r>
              <a:rPr lang="en" sz="887"/>
              <a:t>Seamless scalable storage</a:t>
            </a:r>
            <a:endParaRPr sz="887"/>
          </a:p>
          <a:p>
            <a:pPr indent="-284956" lvl="0" marL="457200" rtl="0" algn="l">
              <a:lnSpc>
                <a:spcPct val="105000"/>
              </a:lnSpc>
              <a:spcBef>
                <a:spcPts val="0"/>
              </a:spcBef>
              <a:spcAft>
                <a:spcPts val="0"/>
              </a:spcAft>
              <a:buSzPts val="888"/>
              <a:buChar char="●"/>
            </a:pPr>
            <a:r>
              <a:rPr lang="en" sz="887"/>
              <a:t>robust security</a:t>
            </a:r>
            <a:endParaRPr sz="887"/>
          </a:p>
          <a:p>
            <a:pPr indent="-284956" lvl="0" marL="457200" rtl="0" algn="l">
              <a:lnSpc>
                <a:spcPct val="105000"/>
              </a:lnSpc>
              <a:spcBef>
                <a:spcPts val="0"/>
              </a:spcBef>
              <a:spcAft>
                <a:spcPts val="0"/>
              </a:spcAft>
              <a:buSzPts val="888"/>
              <a:buChar char="●"/>
            </a:pPr>
            <a:r>
              <a:rPr lang="en" sz="887"/>
              <a:t>powerful data analytics.</a:t>
            </a:r>
            <a:endParaRPr sz="887"/>
          </a:p>
          <a:p>
            <a:pPr indent="0" lvl="0" marL="0" rtl="0" algn="l">
              <a:lnSpc>
                <a:spcPct val="105000"/>
              </a:lnSpc>
              <a:spcBef>
                <a:spcPts val="1400"/>
              </a:spcBef>
              <a:spcAft>
                <a:spcPts val="0"/>
              </a:spcAft>
              <a:buSzPts val="688"/>
              <a:buNone/>
            </a:pPr>
            <a:r>
              <a:rPr b="1" lang="en" sz="1012"/>
              <a:t>1. Azure Health Data Services (FHIR Services)</a:t>
            </a:r>
            <a:endParaRPr b="1" sz="1012"/>
          </a:p>
          <a:p>
            <a:pPr indent="-284956" lvl="0" marL="457200" rtl="0" algn="l">
              <a:lnSpc>
                <a:spcPct val="105000"/>
              </a:lnSpc>
              <a:spcBef>
                <a:spcPts val="1200"/>
              </a:spcBef>
              <a:spcAft>
                <a:spcPts val="0"/>
              </a:spcAft>
              <a:buClr>
                <a:schemeClr val="dk2"/>
              </a:buClr>
              <a:buSzPts val="888"/>
              <a:buFont typeface="Arial"/>
              <a:buChar char="●"/>
            </a:pPr>
            <a:r>
              <a:rPr b="1" lang="en" sz="887"/>
              <a:t>Implementation</a:t>
            </a:r>
            <a:r>
              <a:rPr lang="en" sz="887"/>
              <a:t>: Manages and stores healthcare data using the FHIR standard.</a:t>
            </a:r>
            <a:endParaRPr sz="887"/>
          </a:p>
          <a:p>
            <a:pPr indent="-284956" lvl="0" marL="457200" rtl="0" algn="l">
              <a:lnSpc>
                <a:spcPct val="105000"/>
              </a:lnSpc>
              <a:spcBef>
                <a:spcPts val="0"/>
              </a:spcBef>
              <a:spcAft>
                <a:spcPts val="0"/>
              </a:spcAft>
              <a:buClr>
                <a:schemeClr val="dk2"/>
              </a:buClr>
              <a:buSzPts val="888"/>
              <a:buFont typeface="Arial"/>
              <a:buChar char="●"/>
            </a:pPr>
            <a:r>
              <a:rPr b="1" lang="en" sz="887"/>
              <a:t>Why It's Critical</a:t>
            </a:r>
            <a:r>
              <a:rPr lang="en" sz="887"/>
              <a:t>: Enables secure, standardized sharing of patient data.</a:t>
            </a:r>
            <a:endParaRPr sz="887"/>
          </a:p>
          <a:p>
            <a:pPr indent="-284956" lvl="0" marL="457200" rtl="0" algn="l">
              <a:lnSpc>
                <a:spcPct val="105000"/>
              </a:lnSpc>
              <a:spcBef>
                <a:spcPts val="0"/>
              </a:spcBef>
              <a:spcAft>
                <a:spcPts val="0"/>
              </a:spcAft>
              <a:buClr>
                <a:schemeClr val="dk2"/>
              </a:buClr>
              <a:buSzPts val="888"/>
              <a:buFont typeface="Arial"/>
              <a:buChar char="●"/>
            </a:pPr>
            <a:r>
              <a:rPr b="1" lang="en" sz="887"/>
              <a:t>Real-World Effect</a:t>
            </a:r>
            <a:r>
              <a:rPr lang="en" sz="887"/>
              <a:t>: Hospitals use it to share patient data between departments and external providers efficiently, improving care coordination.</a:t>
            </a:r>
            <a:endParaRPr sz="887"/>
          </a:p>
          <a:p>
            <a:pPr indent="0" lvl="0" marL="0" rtl="0" algn="l">
              <a:lnSpc>
                <a:spcPct val="105000"/>
              </a:lnSpc>
              <a:spcBef>
                <a:spcPts val="1400"/>
              </a:spcBef>
              <a:spcAft>
                <a:spcPts val="0"/>
              </a:spcAft>
              <a:buSzPts val="688"/>
              <a:buNone/>
            </a:pPr>
            <a:r>
              <a:rPr b="1" lang="en" sz="1012"/>
              <a:t>2. API Management (Internal Mode)</a:t>
            </a:r>
            <a:endParaRPr b="1" sz="1012"/>
          </a:p>
          <a:p>
            <a:pPr indent="-284956" lvl="0" marL="457200" rtl="0" algn="l">
              <a:lnSpc>
                <a:spcPct val="105000"/>
              </a:lnSpc>
              <a:spcBef>
                <a:spcPts val="1200"/>
              </a:spcBef>
              <a:spcAft>
                <a:spcPts val="0"/>
              </a:spcAft>
              <a:buClr>
                <a:schemeClr val="dk2"/>
              </a:buClr>
              <a:buSzPts val="888"/>
              <a:buFont typeface="Arial"/>
              <a:buChar char="●"/>
            </a:pPr>
            <a:r>
              <a:rPr b="1" lang="en" sz="887"/>
              <a:t>Implementation</a:t>
            </a:r>
            <a:r>
              <a:rPr lang="en" sz="887"/>
              <a:t>: Acts as a gateway for secure API access and data flow.</a:t>
            </a:r>
            <a:endParaRPr sz="887"/>
          </a:p>
          <a:p>
            <a:pPr indent="-284956" lvl="0" marL="457200" rtl="0" algn="l">
              <a:lnSpc>
                <a:spcPct val="105000"/>
              </a:lnSpc>
              <a:spcBef>
                <a:spcPts val="0"/>
              </a:spcBef>
              <a:spcAft>
                <a:spcPts val="0"/>
              </a:spcAft>
              <a:buClr>
                <a:schemeClr val="dk2"/>
              </a:buClr>
              <a:buSzPts val="888"/>
              <a:buFont typeface="Arial"/>
              <a:buChar char="●"/>
            </a:pPr>
            <a:r>
              <a:rPr b="1" lang="en" sz="887"/>
              <a:t>Why It's Critical</a:t>
            </a:r>
            <a:r>
              <a:rPr lang="en" sz="887"/>
              <a:t>: Ensures secure, authorized access to healthcare data.</a:t>
            </a:r>
            <a:endParaRPr sz="887"/>
          </a:p>
          <a:p>
            <a:pPr indent="-284956" lvl="0" marL="457200" rtl="0" algn="l">
              <a:lnSpc>
                <a:spcPct val="105000"/>
              </a:lnSpc>
              <a:spcBef>
                <a:spcPts val="0"/>
              </a:spcBef>
              <a:spcAft>
                <a:spcPts val="0"/>
              </a:spcAft>
              <a:buClr>
                <a:schemeClr val="dk2"/>
              </a:buClr>
              <a:buSzPts val="888"/>
              <a:buFont typeface="Arial"/>
              <a:buChar char="●"/>
            </a:pPr>
            <a:r>
              <a:rPr b="1" lang="en" sz="887"/>
              <a:t>Real-World Effect</a:t>
            </a:r>
            <a:r>
              <a:rPr lang="en" sz="887"/>
              <a:t>: In hospitals, it controls access to patient records and ensures only authorized users can view or update them.</a:t>
            </a:r>
            <a:endParaRPr sz="887"/>
          </a:p>
          <a:p>
            <a:pPr indent="0" lvl="0" marL="0" rtl="0" algn="l">
              <a:lnSpc>
                <a:spcPct val="105000"/>
              </a:lnSpc>
              <a:spcBef>
                <a:spcPts val="1400"/>
              </a:spcBef>
              <a:spcAft>
                <a:spcPts val="0"/>
              </a:spcAft>
              <a:buSzPts val="688"/>
              <a:buNone/>
            </a:pPr>
            <a:r>
              <a:rPr b="1" lang="en" sz="1012"/>
              <a:t>3. Azure Synapse Analytics</a:t>
            </a:r>
            <a:endParaRPr b="1" sz="1012"/>
          </a:p>
          <a:p>
            <a:pPr indent="-284956" lvl="0" marL="457200" rtl="0" algn="l">
              <a:lnSpc>
                <a:spcPct val="105000"/>
              </a:lnSpc>
              <a:spcBef>
                <a:spcPts val="1200"/>
              </a:spcBef>
              <a:spcAft>
                <a:spcPts val="0"/>
              </a:spcAft>
              <a:buClr>
                <a:schemeClr val="dk2"/>
              </a:buClr>
              <a:buSzPts val="888"/>
              <a:buFont typeface="Arial"/>
              <a:buChar char="●"/>
            </a:pPr>
            <a:r>
              <a:rPr b="1" lang="en" sz="887"/>
              <a:t>Implementation</a:t>
            </a:r>
            <a:r>
              <a:rPr lang="en" sz="887"/>
              <a:t>: Aggregates and analyzes data from various sources for insights.</a:t>
            </a:r>
            <a:endParaRPr sz="887"/>
          </a:p>
          <a:p>
            <a:pPr indent="-284956" lvl="0" marL="457200" rtl="0" algn="l">
              <a:lnSpc>
                <a:spcPct val="105000"/>
              </a:lnSpc>
              <a:spcBef>
                <a:spcPts val="0"/>
              </a:spcBef>
              <a:spcAft>
                <a:spcPts val="0"/>
              </a:spcAft>
              <a:buClr>
                <a:schemeClr val="dk2"/>
              </a:buClr>
              <a:buSzPts val="888"/>
              <a:buFont typeface="Arial"/>
              <a:buChar char="●"/>
            </a:pPr>
            <a:r>
              <a:rPr b="1" lang="en" sz="887"/>
              <a:t>Why It's Critical</a:t>
            </a:r>
            <a:r>
              <a:rPr lang="en" sz="887"/>
              <a:t>: Supports large-scale data processing and analysis.</a:t>
            </a:r>
            <a:endParaRPr sz="887"/>
          </a:p>
          <a:p>
            <a:pPr indent="-284956" lvl="0" marL="457200" rtl="0" algn="l">
              <a:lnSpc>
                <a:spcPct val="105000"/>
              </a:lnSpc>
              <a:spcBef>
                <a:spcPts val="0"/>
              </a:spcBef>
              <a:spcAft>
                <a:spcPts val="0"/>
              </a:spcAft>
              <a:buClr>
                <a:schemeClr val="dk2"/>
              </a:buClr>
              <a:buSzPts val="888"/>
              <a:buFont typeface="Arial"/>
              <a:buChar char="●"/>
            </a:pPr>
            <a:r>
              <a:rPr b="1" lang="en" sz="887"/>
              <a:t>Real-World Effect</a:t>
            </a:r>
            <a:r>
              <a:rPr lang="en" sz="887"/>
              <a:t>: Hospitals use it to analyze trends, predict patient needs, and optimize resource allocation for better care.</a:t>
            </a:r>
            <a:endParaRPr sz="887"/>
          </a:p>
          <a:p>
            <a:pPr indent="0" lvl="0" marL="0" rtl="0" algn="l">
              <a:lnSpc>
                <a:spcPct val="105000"/>
              </a:lnSpc>
              <a:spcBef>
                <a:spcPts val="1200"/>
              </a:spcBef>
              <a:spcAft>
                <a:spcPts val="0"/>
              </a:spcAft>
              <a:buSzPts val="688"/>
              <a:buNone/>
            </a:pPr>
            <a:r>
              <a:t/>
            </a:r>
            <a:endParaRPr sz="887"/>
          </a:p>
          <a:p>
            <a:pPr indent="0" lvl="0" marL="457200" rtl="0" algn="l">
              <a:lnSpc>
                <a:spcPct val="105000"/>
              </a:lnSpc>
              <a:spcBef>
                <a:spcPts val="1200"/>
              </a:spcBef>
              <a:spcAft>
                <a:spcPts val="1200"/>
              </a:spcAft>
              <a:buSzPts val="688"/>
              <a:buNone/>
            </a:pPr>
            <a:r>
              <a:t/>
            </a:r>
            <a:endParaRPr sz="1012"/>
          </a:p>
        </p:txBody>
      </p:sp>
      <p:sp>
        <p:nvSpPr>
          <p:cNvPr id="220" name="Google Shape;220;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A diagram of a computer network&#10;&#10;Description automatically generated" id="221" name="Google Shape;221;p29"/>
          <p:cNvPicPr preferRelativeResize="0"/>
          <p:nvPr/>
        </p:nvPicPr>
        <p:blipFill>
          <a:blip r:embed="rId3">
            <a:alphaModFix/>
          </a:blip>
          <a:stretch>
            <a:fillRect/>
          </a:stretch>
        </p:blipFill>
        <p:spPr>
          <a:xfrm>
            <a:off x="192650" y="1663850"/>
            <a:ext cx="3860928" cy="2508899"/>
          </a:xfrm>
          <a:prstGeom prst="rect">
            <a:avLst/>
          </a:prstGeom>
          <a:noFill/>
          <a:ln>
            <a:noFill/>
          </a:ln>
        </p:spPr>
      </p:pic>
      <p:sp>
        <p:nvSpPr>
          <p:cNvPr id="222" name="Google Shape;222;p29"/>
          <p:cNvSpPr txBox="1"/>
          <p:nvPr/>
        </p:nvSpPr>
        <p:spPr>
          <a:xfrm>
            <a:off x="4632325" y="4827625"/>
            <a:ext cx="3964800" cy="22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u="sng">
                <a:solidFill>
                  <a:schemeClr val="hlink"/>
                </a:solidFill>
                <a:latin typeface="Roboto"/>
                <a:ea typeface="Roboto"/>
                <a:cs typeface="Roboto"/>
                <a:sym typeface="Roboto"/>
                <a:hlinkClick r:id="rId4"/>
              </a:rPr>
              <a:t>https://tinyurl.com/yhfkpef3</a:t>
            </a:r>
            <a:endParaRPr sz="400">
              <a:solidFill>
                <a:schemeClr val="dk2"/>
              </a:solidFill>
              <a:latin typeface="Roboto"/>
              <a:ea typeface="Roboto"/>
              <a:cs typeface="Roboto"/>
              <a:sym typeface="Roboto"/>
            </a:endParaRPr>
          </a:p>
          <a:p>
            <a:pPr indent="0" lvl="0" marL="0" rtl="0" algn="l">
              <a:spcBef>
                <a:spcPts val="0"/>
              </a:spcBef>
              <a:spcAft>
                <a:spcPts val="0"/>
              </a:spcAft>
              <a:buNone/>
            </a:pPr>
            <a:r>
              <a:rPr lang="en" sz="400" u="sng">
                <a:solidFill>
                  <a:schemeClr val="hlink"/>
                </a:solidFill>
                <a:latin typeface="Roboto"/>
                <a:ea typeface="Roboto"/>
                <a:cs typeface="Roboto"/>
                <a:sym typeface="Roboto"/>
                <a:hlinkClick r:id="rId5"/>
              </a:rPr>
              <a:t>https://tinyurl.com/bdhfw6hr</a:t>
            </a:r>
            <a:endParaRPr sz="400">
              <a:solidFill>
                <a:schemeClr val="dk2"/>
              </a:solidFill>
              <a:latin typeface="Roboto"/>
              <a:ea typeface="Roboto"/>
              <a:cs typeface="Roboto"/>
              <a:sym typeface="Roboto"/>
            </a:endParaRPr>
          </a:p>
          <a:p>
            <a:pPr indent="0" lvl="0" marL="0" rtl="0" algn="l">
              <a:spcBef>
                <a:spcPts val="0"/>
              </a:spcBef>
              <a:spcAft>
                <a:spcPts val="0"/>
              </a:spcAft>
              <a:buNone/>
            </a:pPr>
            <a:r>
              <a:rPr lang="en" sz="400" u="sng">
                <a:solidFill>
                  <a:schemeClr val="hlink"/>
                </a:solidFill>
                <a:latin typeface="Roboto"/>
                <a:ea typeface="Roboto"/>
                <a:cs typeface="Roboto"/>
                <a:sym typeface="Roboto"/>
                <a:hlinkClick r:id="rId6"/>
              </a:rPr>
              <a:t>https://tinyurl.com/3k98cp2p</a:t>
            </a:r>
            <a:endParaRPr sz="400">
              <a:solidFill>
                <a:schemeClr val="dk2"/>
              </a:solidFill>
              <a:latin typeface="Roboto"/>
              <a:ea typeface="Roboto"/>
              <a:cs typeface="Roboto"/>
              <a:sym typeface="Roboto"/>
            </a:endParaRPr>
          </a:p>
          <a:p>
            <a:pPr indent="0" lvl="0" marL="0" rtl="0" algn="l">
              <a:spcBef>
                <a:spcPts val="0"/>
              </a:spcBef>
              <a:spcAft>
                <a:spcPts val="0"/>
              </a:spcAft>
              <a:buNone/>
            </a:pPr>
            <a:r>
              <a:t/>
            </a:r>
            <a:endParaRPr sz="400">
              <a:solidFill>
                <a:schemeClr val="dk2"/>
              </a:solidFill>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0"/>
          <p:cNvSpPr txBox="1"/>
          <p:nvPr>
            <p:ph type="title"/>
          </p:nvPr>
        </p:nvSpPr>
        <p:spPr>
          <a:xfrm>
            <a:off x="325725" y="200025"/>
            <a:ext cx="39012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Education and healthcare sectors: Optimisation services and additions</a:t>
            </a:r>
            <a:endParaRPr/>
          </a:p>
        </p:txBody>
      </p:sp>
      <p:sp>
        <p:nvSpPr>
          <p:cNvPr id="228" name="Google Shape;228;p30"/>
          <p:cNvSpPr txBox="1"/>
          <p:nvPr>
            <p:ph idx="1" type="body"/>
          </p:nvPr>
        </p:nvSpPr>
        <p:spPr>
          <a:xfrm>
            <a:off x="4572000" y="463400"/>
            <a:ext cx="4166400" cy="4098600"/>
          </a:xfrm>
          <a:prstGeom prst="rect">
            <a:avLst/>
          </a:prstGeom>
        </p:spPr>
        <p:txBody>
          <a:bodyPr anchorCtr="0" anchor="t" bIns="91425" lIns="91425" spcFirstLastPara="1" rIns="91425" wrap="square" tIns="91425">
            <a:normAutofit fontScale="32500"/>
          </a:bodyPr>
          <a:lstStyle/>
          <a:p>
            <a:pPr indent="0" lvl="0" marL="0" rtl="0" algn="l">
              <a:spcBef>
                <a:spcPts val="1200"/>
              </a:spcBef>
              <a:spcAft>
                <a:spcPts val="0"/>
              </a:spcAft>
              <a:buNone/>
            </a:pPr>
            <a:r>
              <a:rPr b="1" lang="en" sz="3200"/>
              <a:t>Introduction</a:t>
            </a:r>
            <a:endParaRPr b="1" sz="3200"/>
          </a:p>
          <a:p>
            <a:pPr indent="0" lvl="0" marL="0" rtl="0" algn="l">
              <a:spcBef>
                <a:spcPts val="1200"/>
              </a:spcBef>
              <a:spcAft>
                <a:spcPts val="0"/>
              </a:spcAft>
              <a:buNone/>
            </a:pPr>
            <a:r>
              <a:rPr lang="en" sz="3200"/>
              <a:t>Adding advanced services like </a:t>
            </a:r>
            <a:r>
              <a:rPr b="1" lang="en" sz="3200"/>
              <a:t>Azure AI Health Insights</a:t>
            </a:r>
            <a:r>
              <a:rPr lang="en" sz="3200"/>
              <a:t>, </a:t>
            </a:r>
            <a:r>
              <a:rPr b="1" lang="en" sz="3200"/>
              <a:t>Azure IoT Hub</a:t>
            </a:r>
            <a:r>
              <a:rPr lang="en" sz="3200"/>
              <a:t>, and others brings cutting-edge capabilities to the existing architecture. </a:t>
            </a:r>
            <a:endParaRPr sz="3200"/>
          </a:p>
          <a:p>
            <a:pPr indent="-294640" lvl="0" marL="457200" rtl="0" algn="l">
              <a:spcBef>
                <a:spcPts val="1200"/>
              </a:spcBef>
              <a:spcAft>
                <a:spcPts val="0"/>
              </a:spcAft>
              <a:buClr>
                <a:schemeClr val="dk2"/>
              </a:buClr>
              <a:buSzPct val="100000"/>
              <a:buFont typeface="Roboto"/>
              <a:buAutoNum type="arabicPeriod"/>
            </a:pPr>
            <a:r>
              <a:rPr b="1" lang="en" sz="3200"/>
              <a:t>Azure AI Health Insights</a:t>
            </a:r>
            <a:endParaRPr b="1" sz="3200"/>
          </a:p>
          <a:p>
            <a:pPr indent="-294640" lvl="0" marL="457200" rtl="0" algn="l">
              <a:spcBef>
                <a:spcPts val="0"/>
              </a:spcBef>
              <a:spcAft>
                <a:spcPts val="0"/>
              </a:spcAft>
              <a:buClr>
                <a:schemeClr val="dk2"/>
              </a:buClr>
              <a:buSzPct val="100000"/>
              <a:buFont typeface="Roboto"/>
              <a:buAutoNum type="arabicPeriod"/>
            </a:pPr>
            <a:r>
              <a:rPr b="1" lang="en" sz="3200"/>
              <a:t>Azure IoT Hub</a:t>
            </a:r>
            <a:endParaRPr b="1" sz="3200"/>
          </a:p>
          <a:p>
            <a:pPr indent="-294640" lvl="0" marL="457200" rtl="0" algn="l">
              <a:spcBef>
                <a:spcPts val="0"/>
              </a:spcBef>
              <a:spcAft>
                <a:spcPts val="0"/>
              </a:spcAft>
              <a:buClr>
                <a:schemeClr val="dk2"/>
              </a:buClr>
              <a:buSzPct val="100000"/>
              <a:buFont typeface="Roboto"/>
              <a:buAutoNum type="arabicPeriod"/>
            </a:pPr>
            <a:r>
              <a:rPr b="1" lang="en" sz="3200"/>
              <a:t>Azure Cognitive Services (Text Analytics for Health)</a:t>
            </a:r>
            <a:endParaRPr b="1" sz="3200"/>
          </a:p>
          <a:p>
            <a:pPr indent="-294640" lvl="0" marL="457200" rtl="0" algn="l">
              <a:spcBef>
                <a:spcPts val="0"/>
              </a:spcBef>
              <a:spcAft>
                <a:spcPts val="0"/>
              </a:spcAft>
              <a:buClr>
                <a:schemeClr val="dk2"/>
              </a:buClr>
              <a:buSzPct val="100000"/>
              <a:buFont typeface="Roboto"/>
              <a:buAutoNum type="arabicPeriod"/>
            </a:pPr>
            <a:r>
              <a:rPr b="1" lang="en" sz="3200"/>
              <a:t>Azure Machine Learning</a:t>
            </a:r>
            <a:endParaRPr b="1" sz="3200"/>
          </a:p>
          <a:p>
            <a:pPr indent="-294640" lvl="0" marL="457200" rtl="0" algn="l">
              <a:spcBef>
                <a:spcPts val="0"/>
              </a:spcBef>
              <a:spcAft>
                <a:spcPts val="0"/>
              </a:spcAft>
              <a:buClr>
                <a:schemeClr val="dk2"/>
              </a:buClr>
              <a:buSzPct val="100000"/>
              <a:buFont typeface="Roboto"/>
              <a:buAutoNum type="arabicPeriod"/>
            </a:pPr>
            <a:r>
              <a:rPr b="1" lang="en" sz="3200"/>
              <a:t>Azure Monitor &amp; Healthcare APIs</a:t>
            </a:r>
            <a:endParaRPr b="1" sz="3200"/>
          </a:p>
          <a:p>
            <a:pPr indent="0" lvl="0" marL="914400" rtl="0" algn="l">
              <a:spcBef>
                <a:spcPts val="1200"/>
              </a:spcBef>
              <a:spcAft>
                <a:spcPts val="0"/>
              </a:spcAft>
              <a:buNone/>
            </a:pPr>
            <a:r>
              <a:t/>
            </a:r>
            <a:endParaRPr sz="3200"/>
          </a:p>
          <a:p>
            <a:pPr indent="0" lvl="0" marL="0" rtl="0" algn="l">
              <a:spcBef>
                <a:spcPts val="1200"/>
              </a:spcBef>
              <a:spcAft>
                <a:spcPts val="0"/>
              </a:spcAft>
              <a:buNone/>
            </a:pPr>
            <a:r>
              <a:rPr b="1" lang="en" sz="3200"/>
              <a:t>Key Benefits:</a:t>
            </a:r>
            <a:endParaRPr b="1" sz="3200"/>
          </a:p>
          <a:p>
            <a:pPr indent="0" lvl="0" marL="0" rtl="0" algn="l">
              <a:spcBef>
                <a:spcPts val="1200"/>
              </a:spcBef>
              <a:spcAft>
                <a:spcPts val="0"/>
              </a:spcAft>
              <a:buNone/>
            </a:pPr>
            <a:r>
              <a:rPr lang="en" sz="3200"/>
              <a:t>These services enhance patient care with real-time insights, predictive analytics, and seamless IoT integration while ensuring compliance and preparing healthcare systems for future advancements.</a:t>
            </a:r>
            <a:endParaRPr sz="3200"/>
          </a:p>
          <a:p>
            <a:pPr indent="0" lvl="0" marL="0" rtl="0" algn="l">
              <a:spcBef>
                <a:spcPts val="1200"/>
              </a:spcBef>
              <a:spcAft>
                <a:spcPts val="0"/>
              </a:spcAft>
              <a:buNone/>
            </a:pPr>
            <a:r>
              <a:t/>
            </a:r>
            <a:endParaRPr sz="1100"/>
          </a:p>
          <a:p>
            <a:pPr indent="0" lvl="0" marL="0" rtl="0" algn="l">
              <a:spcBef>
                <a:spcPts val="200"/>
              </a:spcBef>
              <a:spcAft>
                <a:spcPts val="1200"/>
              </a:spcAft>
              <a:buNone/>
            </a:pPr>
            <a:r>
              <a:t/>
            </a:r>
            <a:endParaRPr/>
          </a:p>
        </p:txBody>
      </p:sp>
      <p:sp>
        <p:nvSpPr>
          <p:cNvPr id="229" name="Google Shape;22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0" name="Google Shape;230;p30"/>
          <p:cNvPicPr preferRelativeResize="0"/>
          <p:nvPr/>
        </p:nvPicPr>
        <p:blipFill>
          <a:blip r:embed="rId3">
            <a:alphaModFix/>
          </a:blip>
          <a:stretch>
            <a:fillRect/>
          </a:stretch>
        </p:blipFill>
        <p:spPr>
          <a:xfrm>
            <a:off x="460325" y="2651400"/>
            <a:ext cx="3165297" cy="2129775"/>
          </a:xfrm>
          <a:prstGeom prst="rect">
            <a:avLst/>
          </a:prstGeom>
          <a:noFill/>
          <a:ln>
            <a:noFill/>
          </a:ln>
        </p:spPr>
      </p:pic>
      <p:sp>
        <p:nvSpPr>
          <p:cNvPr id="231" name="Google Shape;231;p30"/>
          <p:cNvSpPr txBox="1"/>
          <p:nvPr/>
        </p:nvSpPr>
        <p:spPr>
          <a:xfrm>
            <a:off x="4545775" y="4443550"/>
            <a:ext cx="40662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chemeClr val="hlink"/>
                </a:solidFill>
                <a:latin typeface="Roboto"/>
                <a:ea typeface="Roboto"/>
                <a:cs typeface="Roboto"/>
                <a:sym typeface="Roboto"/>
                <a:hlinkClick r:id="rId4"/>
              </a:rPr>
              <a:t>https://tinyurl.com/ezhk4v4k</a:t>
            </a:r>
            <a:endParaRPr/>
          </a:p>
          <a:p>
            <a:pPr indent="0" lvl="0" marL="0" rtl="0" algn="l">
              <a:spcBef>
                <a:spcPts val="0"/>
              </a:spcBef>
              <a:spcAft>
                <a:spcPts val="0"/>
              </a:spcAft>
              <a:buNone/>
            </a:pPr>
            <a:r>
              <a:rPr lang="en" sz="500" u="sng">
                <a:solidFill>
                  <a:schemeClr val="hlink"/>
                </a:solidFill>
                <a:hlinkClick r:id="rId5"/>
              </a:rPr>
              <a:t>https://tinyurl.com/5ajfj24j</a:t>
            </a:r>
            <a:endParaRPr sz="500" u="sng"/>
          </a:p>
          <a:p>
            <a:pPr indent="0" lvl="0" marL="0" rtl="0" algn="l">
              <a:spcBef>
                <a:spcPts val="0"/>
              </a:spcBef>
              <a:spcAft>
                <a:spcPts val="0"/>
              </a:spcAft>
              <a:buNone/>
            </a:pPr>
            <a:r>
              <a:rPr lang="en" sz="500" u="sng">
                <a:solidFill>
                  <a:schemeClr val="hlink"/>
                </a:solidFill>
                <a:hlinkClick r:id="rId6"/>
              </a:rPr>
              <a:t>https://tinyurl.com/4fr9xj5v</a:t>
            </a:r>
            <a:endParaRPr sz="500">
              <a:solidFill>
                <a:schemeClr val="dk2"/>
              </a:solidFill>
              <a:latin typeface="Roboto"/>
              <a:ea typeface="Roboto"/>
              <a:cs typeface="Roboto"/>
              <a:sym typeface="Roboto"/>
            </a:endParaRPr>
          </a:p>
          <a:p>
            <a:pPr indent="0" lvl="0" marL="0" rtl="0" algn="l">
              <a:spcBef>
                <a:spcPts val="0"/>
              </a:spcBef>
              <a:spcAft>
                <a:spcPts val="0"/>
              </a:spcAft>
              <a:buNone/>
            </a:pPr>
            <a:r>
              <a:rPr lang="en" sz="500" u="sng">
                <a:solidFill>
                  <a:schemeClr val="hlink"/>
                </a:solidFill>
                <a:hlinkClick r:id="rId7"/>
              </a:rPr>
              <a:t>https://tinyurl.com/vcwnv3df</a:t>
            </a:r>
            <a:endParaRPr sz="500">
              <a:solidFill>
                <a:schemeClr val="dk2"/>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Conclusion and future predictions</a:t>
            </a:r>
            <a:endParaRPr/>
          </a:p>
        </p:txBody>
      </p:sp>
      <p:sp>
        <p:nvSpPr>
          <p:cNvPr id="237" name="Google Shape;237;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38" name="Google Shape;238;p31"/>
          <p:cNvPicPr preferRelativeResize="0"/>
          <p:nvPr/>
        </p:nvPicPr>
        <p:blipFill rotWithShape="1">
          <a:blip r:embed="rId3">
            <a:alphaModFix/>
          </a:blip>
          <a:srcRect b="16219" l="4350" r="-4350" t="-16220"/>
          <a:stretch/>
        </p:blipFill>
        <p:spPr>
          <a:xfrm>
            <a:off x="61663" y="1966375"/>
            <a:ext cx="4339876" cy="1811813"/>
          </a:xfrm>
          <a:prstGeom prst="rect">
            <a:avLst/>
          </a:prstGeom>
          <a:noFill/>
          <a:ln>
            <a:noFill/>
          </a:ln>
        </p:spPr>
      </p:pic>
      <p:sp>
        <p:nvSpPr>
          <p:cNvPr id="239" name="Google Shape;239;p31"/>
          <p:cNvSpPr txBox="1"/>
          <p:nvPr/>
        </p:nvSpPr>
        <p:spPr>
          <a:xfrm>
            <a:off x="4401550" y="324700"/>
            <a:ext cx="4112400" cy="1811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800">
                <a:solidFill>
                  <a:schemeClr val="dk2"/>
                </a:solidFill>
                <a:latin typeface="Roboto"/>
                <a:ea typeface="Roboto"/>
                <a:cs typeface="Roboto"/>
                <a:sym typeface="Roboto"/>
              </a:rPr>
              <a:t>Revolutionizing Patient Care and Medical Innovation</a:t>
            </a:r>
            <a:endParaRPr b="1" sz="800">
              <a:solidFill>
                <a:schemeClr val="dk2"/>
              </a:solidFill>
              <a:latin typeface="Roboto"/>
              <a:ea typeface="Roboto"/>
              <a:cs typeface="Roboto"/>
              <a:sym typeface="Roboto"/>
            </a:endParaRPr>
          </a:p>
          <a:p>
            <a:pPr indent="-279400" lvl="0" marL="457200" rtl="0" algn="l">
              <a:lnSpc>
                <a:spcPct val="115000"/>
              </a:lnSpc>
              <a:spcBef>
                <a:spcPts val="1200"/>
              </a:spcBef>
              <a:spcAft>
                <a:spcPts val="0"/>
              </a:spcAft>
              <a:buClr>
                <a:schemeClr val="dk2"/>
              </a:buClr>
              <a:buSzPts val="800"/>
              <a:buFont typeface="Roboto"/>
              <a:buChar char="●"/>
            </a:pPr>
            <a:r>
              <a:rPr lang="en" sz="800">
                <a:solidFill>
                  <a:schemeClr val="dk2"/>
                </a:solidFill>
                <a:latin typeface="Roboto"/>
                <a:ea typeface="Roboto"/>
                <a:cs typeface="Roboto"/>
                <a:sym typeface="Roboto"/>
              </a:rPr>
              <a:t>Real-time data collection through IoT devices enables continuous monitoring of patient vitals and conditions.</a:t>
            </a:r>
            <a:endParaRPr sz="800">
              <a:solidFill>
                <a:schemeClr val="dk2"/>
              </a:solidFill>
              <a:latin typeface="Roboto"/>
              <a:ea typeface="Roboto"/>
              <a:cs typeface="Roboto"/>
              <a:sym typeface="Roboto"/>
            </a:endParaRPr>
          </a:p>
          <a:p>
            <a:pPr indent="-279400" lvl="0" marL="457200" rtl="0" algn="l">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AI-powered analytics drives hyper-personalized treatments and predictive diagnostics, reducing hospital visits and improving patient outcomes.</a:t>
            </a:r>
            <a:endParaRPr sz="800">
              <a:solidFill>
                <a:schemeClr val="dk2"/>
              </a:solidFill>
              <a:latin typeface="Roboto"/>
              <a:ea typeface="Roboto"/>
              <a:cs typeface="Roboto"/>
              <a:sym typeface="Roboto"/>
            </a:endParaRPr>
          </a:p>
          <a:p>
            <a:pPr indent="0" lvl="0" marL="0" rtl="0" algn="l">
              <a:lnSpc>
                <a:spcPct val="115000"/>
              </a:lnSpc>
              <a:spcBef>
                <a:spcPts val="1200"/>
              </a:spcBef>
              <a:spcAft>
                <a:spcPts val="0"/>
              </a:spcAft>
              <a:buNone/>
            </a:pPr>
            <a:r>
              <a:rPr b="1" lang="en" sz="800">
                <a:solidFill>
                  <a:schemeClr val="dk2"/>
                </a:solidFill>
                <a:latin typeface="Roboto"/>
                <a:ea typeface="Roboto"/>
                <a:cs typeface="Roboto"/>
                <a:sym typeface="Roboto"/>
              </a:rPr>
              <a:t>Seamless Integration of Edge and Cloud Computing</a:t>
            </a:r>
            <a:endParaRPr b="1" sz="800">
              <a:solidFill>
                <a:schemeClr val="dk2"/>
              </a:solidFill>
              <a:latin typeface="Roboto"/>
              <a:ea typeface="Roboto"/>
              <a:cs typeface="Roboto"/>
              <a:sym typeface="Roboto"/>
            </a:endParaRPr>
          </a:p>
          <a:p>
            <a:pPr indent="-279400" lvl="0" marL="457200" rtl="0" algn="l">
              <a:lnSpc>
                <a:spcPct val="115000"/>
              </a:lnSpc>
              <a:spcBef>
                <a:spcPts val="1200"/>
              </a:spcBef>
              <a:spcAft>
                <a:spcPts val="0"/>
              </a:spcAft>
              <a:buClr>
                <a:schemeClr val="dk2"/>
              </a:buClr>
              <a:buSzPts val="800"/>
              <a:buFont typeface="Roboto"/>
              <a:buChar char="●"/>
            </a:pPr>
            <a:r>
              <a:rPr lang="en" sz="800">
                <a:solidFill>
                  <a:schemeClr val="dk2"/>
                </a:solidFill>
                <a:latin typeface="Roboto"/>
                <a:ea typeface="Roboto"/>
                <a:cs typeface="Roboto"/>
                <a:sym typeface="Roboto"/>
              </a:rPr>
              <a:t>Edge computing delivers low-latency, real-time processing at the source.</a:t>
            </a:r>
            <a:endParaRPr sz="800">
              <a:solidFill>
                <a:schemeClr val="dk2"/>
              </a:solidFill>
              <a:latin typeface="Roboto"/>
              <a:ea typeface="Roboto"/>
              <a:cs typeface="Roboto"/>
              <a:sym typeface="Roboto"/>
            </a:endParaRPr>
          </a:p>
          <a:p>
            <a:pPr indent="-279400" lvl="0" marL="457200" rtl="0" algn="l">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Cloud platforms handle extensive data storage and global-scale analytics for enhanced decision-making.</a:t>
            </a:r>
            <a:endParaRPr sz="800">
              <a:solidFill>
                <a:schemeClr val="dk2"/>
              </a:solidFill>
              <a:latin typeface="Roboto"/>
              <a:ea typeface="Roboto"/>
              <a:cs typeface="Roboto"/>
              <a:sym typeface="Roboto"/>
            </a:endParaRPr>
          </a:p>
          <a:p>
            <a:pPr indent="0" lvl="0" marL="0" rtl="0" algn="l">
              <a:lnSpc>
                <a:spcPct val="115000"/>
              </a:lnSpc>
              <a:spcBef>
                <a:spcPts val="1200"/>
              </a:spcBef>
              <a:spcAft>
                <a:spcPts val="0"/>
              </a:spcAft>
              <a:buNone/>
            </a:pPr>
            <a:r>
              <a:rPr b="1" lang="en" sz="800">
                <a:solidFill>
                  <a:schemeClr val="dk2"/>
                </a:solidFill>
                <a:latin typeface="Roboto"/>
                <a:ea typeface="Roboto"/>
                <a:cs typeface="Roboto"/>
                <a:sym typeface="Roboto"/>
              </a:rPr>
              <a:t>Ensuring Security and Compliance</a:t>
            </a:r>
            <a:endParaRPr b="1" sz="800">
              <a:solidFill>
                <a:schemeClr val="dk2"/>
              </a:solidFill>
              <a:latin typeface="Roboto"/>
              <a:ea typeface="Roboto"/>
              <a:cs typeface="Roboto"/>
              <a:sym typeface="Roboto"/>
            </a:endParaRPr>
          </a:p>
          <a:p>
            <a:pPr indent="-279400" lvl="0" marL="457200" rtl="0" algn="l">
              <a:lnSpc>
                <a:spcPct val="115000"/>
              </a:lnSpc>
              <a:spcBef>
                <a:spcPts val="1200"/>
              </a:spcBef>
              <a:spcAft>
                <a:spcPts val="0"/>
              </a:spcAft>
              <a:buClr>
                <a:schemeClr val="dk2"/>
              </a:buClr>
              <a:buSzPts val="800"/>
              <a:buFont typeface="Roboto"/>
              <a:buChar char="●"/>
            </a:pPr>
            <a:r>
              <a:rPr lang="en" sz="800">
                <a:solidFill>
                  <a:schemeClr val="dk2"/>
                </a:solidFill>
                <a:latin typeface="Roboto"/>
                <a:ea typeface="Roboto"/>
                <a:cs typeface="Roboto"/>
                <a:sym typeface="Roboto"/>
              </a:rPr>
              <a:t>Technologies comply with regulations like GDPR and MDR, ensuring secure and localized solutions.</a:t>
            </a:r>
            <a:endParaRPr sz="800">
              <a:solidFill>
                <a:schemeClr val="dk2"/>
              </a:solidFill>
              <a:latin typeface="Roboto"/>
              <a:ea typeface="Roboto"/>
              <a:cs typeface="Roboto"/>
              <a:sym typeface="Roboto"/>
            </a:endParaRPr>
          </a:p>
          <a:p>
            <a:pPr indent="-279400" lvl="0" marL="457200" rtl="0" algn="l">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Facilitates privacy and accessibility even in regions with stringent data protection laws.</a:t>
            </a:r>
            <a:endParaRPr sz="800">
              <a:solidFill>
                <a:schemeClr val="dk2"/>
              </a:solidFill>
              <a:latin typeface="Roboto"/>
              <a:ea typeface="Roboto"/>
              <a:cs typeface="Roboto"/>
              <a:sym typeface="Roboto"/>
            </a:endParaRPr>
          </a:p>
          <a:p>
            <a:pPr indent="0" lvl="0" marL="0" rtl="0" algn="l">
              <a:lnSpc>
                <a:spcPct val="115000"/>
              </a:lnSpc>
              <a:spcBef>
                <a:spcPts val="1200"/>
              </a:spcBef>
              <a:spcAft>
                <a:spcPts val="0"/>
              </a:spcAft>
              <a:buNone/>
            </a:pPr>
            <a:r>
              <a:rPr b="1" lang="en" sz="800">
                <a:solidFill>
                  <a:schemeClr val="dk2"/>
                </a:solidFill>
                <a:latin typeface="Roboto"/>
                <a:ea typeface="Roboto"/>
                <a:cs typeface="Roboto"/>
                <a:sym typeface="Roboto"/>
              </a:rPr>
              <a:t>AI-Driven Predictive Models</a:t>
            </a:r>
            <a:endParaRPr b="1" sz="800">
              <a:solidFill>
                <a:schemeClr val="dk2"/>
              </a:solidFill>
              <a:latin typeface="Roboto"/>
              <a:ea typeface="Roboto"/>
              <a:cs typeface="Roboto"/>
              <a:sym typeface="Roboto"/>
            </a:endParaRPr>
          </a:p>
          <a:p>
            <a:pPr indent="-279400" lvl="0" marL="457200" rtl="0" algn="l">
              <a:lnSpc>
                <a:spcPct val="115000"/>
              </a:lnSpc>
              <a:spcBef>
                <a:spcPts val="1200"/>
              </a:spcBef>
              <a:spcAft>
                <a:spcPts val="0"/>
              </a:spcAft>
              <a:buClr>
                <a:schemeClr val="dk2"/>
              </a:buClr>
              <a:buSzPts val="800"/>
              <a:buFont typeface="Roboto"/>
              <a:buChar char="●"/>
            </a:pPr>
            <a:r>
              <a:rPr lang="en" sz="800">
                <a:solidFill>
                  <a:schemeClr val="dk2"/>
                </a:solidFill>
                <a:latin typeface="Roboto"/>
                <a:ea typeface="Roboto"/>
                <a:cs typeface="Roboto"/>
                <a:sym typeface="Roboto"/>
              </a:rPr>
              <a:t>Helps manage health crises, optimize resource allocation, and forecast disease trends.</a:t>
            </a:r>
            <a:endParaRPr sz="800">
              <a:solidFill>
                <a:schemeClr val="dk2"/>
              </a:solidFill>
              <a:latin typeface="Roboto"/>
              <a:ea typeface="Roboto"/>
              <a:cs typeface="Roboto"/>
              <a:sym typeface="Roboto"/>
            </a:endParaRPr>
          </a:p>
          <a:p>
            <a:pPr indent="-279400" lvl="0" marL="457200" rtl="0" algn="l">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Enables proactive healthcare strategies for smarter, greener, and globally inclusive healthcare ecosystems.</a:t>
            </a:r>
            <a:endParaRPr sz="800">
              <a:solidFill>
                <a:schemeClr val="dk2"/>
              </a:solidFill>
              <a:latin typeface="Roboto"/>
              <a:ea typeface="Roboto"/>
              <a:cs typeface="Roboto"/>
              <a:sym typeface="Roboto"/>
            </a:endParaRPr>
          </a:p>
          <a:p>
            <a:pPr indent="0" lvl="0" marL="0" rtl="0" algn="l">
              <a:lnSpc>
                <a:spcPct val="115000"/>
              </a:lnSpc>
              <a:spcBef>
                <a:spcPts val="1200"/>
              </a:spcBef>
              <a:spcAft>
                <a:spcPts val="0"/>
              </a:spcAft>
              <a:buNone/>
            </a:pPr>
            <a:r>
              <a:t/>
            </a:r>
            <a:endParaRPr sz="800">
              <a:solidFill>
                <a:schemeClr val="dk2"/>
              </a:solidFill>
              <a:latin typeface="Roboto"/>
              <a:ea typeface="Roboto"/>
              <a:cs typeface="Roboto"/>
              <a:sym typeface="Roboto"/>
            </a:endParaRPr>
          </a:p>
          <a:p>
            <a:pPr indent="0" lvl="0" marL="0" rtl="0" algn="l">
              <a:spcBef>
                <a:spcPts val="0"/>
              </a:spcBef>
              <a:spcAft>
                <a:spcPts val="0"/>
              </a:spcAft>
              <a:buNone/>
            </a:pPr>
            <a:r>
              <a:rPr lang="en" sz="400" u="sng">
                <a:solidFill>
                  <a:schemeClr val="hlink"/>
                </a:solidFill>
                <a:latin typeface="Roboto"/>
                <a:ea typeface="Roboto"/>
                <a:cs typeface="Roboto"/>
                <a:sym typeface="Roboto"/>
                <a:hlinkClick r:id="rId4"/>
              </a:rPr>
              <a:t>https://tinyurl.com/3wpztrd9</a:t>
            </a:r>
            <a:endParaRPr sz="400">
              <a:solidFill>
                <a:schemeClr val="dk2"/>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264225"/>
            <a:ext cx="3127500" cy="182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Overview: impact of AI on the world- of healthcare </a:t>
            </a:r>
            <a:endParaRPr/>
          </a:p>
        </p:txBody>
      </p:sp>
      <p:sp>
        <p:nvSpPr>
          <p:cNvPr id="73" name="Google Shape;73;p14"/>
          <p:cNvSpPr txBox="1"/>
          <p:nvPr>
            <p:ph idx="1" type="body"/>
          </p:nvPr>
        </p:nvSpPr>
        <p:spPr>
          <a:xfrm>
            <a:off x="4048525" y="1026600"/>
            <a:ext cx="4530000" cy="30903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400">
                <a:solidFill>
                  <a:schemeClr val="dk2"/>
                </a:solidFill>
              </a:rPr>
              <a:t>AI and IoT</a:t>
            </a:r>
            <a:r>
              <a:rPr lang="en" sz="1400">
                <a:solidFill>
                  <a:schemeClr val="dk2"/>
                </a:solidFill>
              </a:rPr>
              <a:t> revolutionize hospitals, enabling faster diagnoses, early disease detection, and real-time patient monitoring (e.g., smart beds tracking vitals).</a:t>
            </a:r>
            <a:endParaRPr sz="1400">
              <a:solidFill>
                <a:schemeClr val="dk2"/>
              </a:solidFill>
            </a:endParaRPr>
          </a:p>
          <a:p>
            <a:pPr indent="0" lvl="0" marL="0" rtl="0" algn="l">
              <a:lnSpc>
                <a:spcPct val="105000"/>
              </a:lnSpc>
              <a:spcBef>
                <a:spcPts val="1200"/>
              </a:spcBef>
              <a:spcAft>
                <a:spcPts val="0"/>
              </a:spcAft>
              <a:buNone/>
            </a:pPr>
            <a:r>
              <a:rPr lang="en" sz="1400">
                <a:solidFill>
                  <a:schemeClr val="dk2"/>
                </a:solidFill>
              </a:rPr>
              <a:t>AI ensures hospitals stay stocked by tracking equipment and medication usage.</a:t>
            </a:r>
            <a:endParaRPr sz="1400">
              <a:solidFill>
                <a:schemeClr val="dk2"/>
              </a:solidFill>
            </a:endParaRPr>
          </a:p>
          <a:p>
            <a:pPr indent="0" lvl="0" marL="0" rtl="0" algn="l">
              <a:lnSpc>
                <a:spcPct val="105000"/>
              </a:lnSpc>
              <a:spcBef>
                <a:spcPts val="1200"/>
              </a:spcBef>
              <a:spcAft>
                <a:spcPts val="0"/>
              </a:spcAft>
              <a:buNone/>
            </a:pPr>
            <a:r>
              <a:rPr lang="en" sz="1400">
                <a:solidFill>
                  <a:schemeClr val="dk2"/>
                </a:solidFill>
              </a:rPr>
              <a:t>Simulation environments and training tools powered by AI improve medical education.</a:t>
            </a:r>
            <a:endParaRPr sz="1400">
              <a:solidFill>
                <a:schemeClr val="dk2"/>
              </a:solidFill>
            </a:endParaRPr>
          </a:p>
          <a:p>
            <a:pPr indent="0" lvl="0" marL="0" rtl="0" algn="l">
              <a:lnSpc>
                <a:spcPct val="105000"/>
              </a:lnSpc>
              <a:spcBef>
                <a:spcPts val="1200"/>
              </a:spcBef>
              <a:spcAft>
                <a:spcPts val="0"/>
              </a:spcAft>
              <a:buNone/>
            </a:pPr>
            <a:r>
              <a:rPr b="1" lang="en" sz="1400">
                <a:solidFill>
                  <a:schemeClr val="dk2"/>
                </a:solidFill>
              </a:rPr>
              <a:t>Microsoft Azure</a:t>
            </a:r>
            <a:r>
              <a:rPr lang="en" sz="1400">
                <a:solidFill>
                  <a:schemeClr val="dk2"/>
                </a:solidFill>
              </a:rPr>
              <a:t> drives this digital transformation, making efficient, cost-saving, and better patient care a reality.</a:t>
            </a:r>
            <a:endParaRPr sz="1400">
              <a:solidFill>
                <a:schemeClr val="dk2"/>
              </a:solidFill>
            </a:endParaRPr>
          </a:p>
          <a:p>
            <a:pPr indent="0" lvl="0" marL="0" rtl="0" algn="l">
              <a:lnSpc>
                <a:spcPct val="105000"/>
              </a:lnSpc>
              <a:spcBef>
                <a:spcPts val="1200"/>
              </a:spcBef>
              <a:spcAft>
                <a:spcPts val="1200"/>
              </a:spcAft>
              <a:buNone/>
            </a:pPr>
            <a:r>
              <a:t/>
            </a:r>
            <a:endParaRPr sz="1517">
              <a:solidFill>
                <a:schemeClr val="dk2"/>
              </a:solidFill>
            </a:endParaRPr>
          </a:p>
        </p:txBody>
      </p:sp>
      <p:sp>
        <p:nvSpPr>
          <p:cNvPr id="74" name="Google Shape;7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5" name="Google Shape;75;p14"/>
          <p:cNvPicPr preferRelativeResize="0"/>
          <p:nvPr/>
        </p:nvPicPr>
        <p:blipFill>
          <a:blip r:embed="rId4">
            <a:alphaModFix/>
          </a:blip>
          <a:stretch>
            <a:fillRect/>
          </a:stretch>
        </p:blipFill>
        <p:spPr>
          <a:xfrm>
            <a:off x="279126" y="2768200"/>
            <a:ext cx="3363648" cy="1651550"/>
          </a:xfrm>
          <a:prstGeom prst="rect">
            <a:avLst/>
          </a:prstGeom>
          <a:noFill/>
          <a:ln>
            <a:noFill/>
          </a:ln>
        </p:spPr>
      </p:pic>
      <p:sp>
        <p:nvSpPr>
          <p:cNvPr id="76" name="Google Shape;76;p14"/>
          <p:cNvSpPr txBox="1"/>
          <p:nvPr/>
        </p:nvSpPr>
        <p:spPr>
          <a:xfrm>
            <a:off x="976050" y="2365213"/>
            <a:ext cx="1969800" cy="23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lt1"/>
                </a:solidFill>
                <a:latin typeface="Roboto"/>
                <a:ea typeface="Roboto"/>
                <a:cs typeface="Roboto"/>
                <a:sym typeface="Roboto"/>
              </a:rPr>
              <a:t>Hospitals Before </a:t>
            </a:r>
            <a:endParaRPr b="1" sz="1700">
              <a:solidFill>
                <a:schemeClr val="lt1"/>
              </a:solidFill>
              <a:latin typeface="Roboto"/>
              <a:ea typeface="Roboto"/>
              <a:cs typeface="Roboto"/>
              <a:sym typeface="Roboto"/>
            </a:endParaRPr>
          </a:p>
        </p:txBody>
      </p:sp>
      <p:sp>
        <p:nvSpPr>
          <p:cNvPr id="77" name="Google Shape;77;p14"/>
          <p:cNvSpPr txBox="1"/>
          <p:nvPr/>
        </p:nvSpPr>
        <p:spPr>
          <a:xfrm>
            <a:off x="5414575" y="2768188"/>
            <a:ext cx="1797900" cy="21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700">
              <a:solidFill>
                <a:schemeClr val="lt2"/>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5749425" y="296825"/>
            <a:ext cx="29460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Q&amp;A</a:t>
            </a:r>
            <a:endParaRPr/>
          </a:p>
        </p:txBody>
      </p:sp>
      <p:sp>
        <p:nvSpPr>
          <p:cNvPr id="245" name="Google Shape;245;p32"/>
          <p:cNvSpPr txBox="1"/>
          <p:nvPr>
            <p:ph idx="1" type="body"/>
          </p:nvPr>
        </p:nvSpPr>
        <p:spPr>
          <a:xfrm>
            <a:off x="225225" y="219800"/>
            <a:ext cx="5334900" cy="3059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925">
                <a:solidFill>
                  <a:srgbClr val="000000"/>
                </a:solidFill>
              </a:rPr>
              <a:t> </a:t>
            </a:r>
            <a:r>
              <a:rPr lang="en" sz="925">
                <a:solidFill>
                  <a:srgbClr val="00FFFF"/>
                </a:solidFill>
              </a:rPr>
              <a:t>What role does edge computing serve in healthcare IoT-Cloud solutions?</a:t>
            </a:r>
            <a:endParaRPr sz="925">
              <a:solidFill>
                <a:srgbClr val="00FFFF"/>
              </a:solidFill>
            </a:endParaRPr>
          </a:p>
          <a:p>
            <a:pPr indent="0" lvl="0" marL="0" rtl="0" algn="l">
              <a:lnSpc>
                <a:spcPct val="95000"/>
              </a:lnSpc>
              <a:spcBef>
                <a:spcPts val="1200"/>
              </a:spcBef>
              <a:spcAft>
                <a:spcPts val="0"/>
              </a:spcAft>
              <a:buSzPts val="275"/>
              <a:buNone/>
            </a:pPr>
            <a:r>
              <a:rPr lang="en" sz="925"/>
              <a:t>Data is processed closer to its source by edge computing, which enables low-latency decision-making for important healthcare scenarios, such as real-time monitoring of patient vitals and emergency responses.</a:t>
            </a:r>
            <a:endParaRPr sz="925"/>
          </a:p>
          <a:p>
            <a:pPr indent="0" lvl="0" marL="0" rtl="0" algn="l">
              <a:lnSpc>
                <a:spcPct val="95000"/>
              </a:lnSpc>
              <a:spcBef>
                <a:spcPts val="1200"/>
              </a:spcBef>
              <a:spcAft>
                <a:spcPts val="0"/>
              </a:spcAft>
              <a:buSzPts val="275"/>
              <a:buNone/>
            </a:pPr>
            <a:r>
              <a:rPr lang="en" sz="925">
                <a:solidFill>
                  <a:srgbClr val="00FFFF"/>
                </a:solidFill>
              </a:rPr>
              <a:t>Can you explain how compliance with GDPR and HIPAA importantly matters in healthcare cloud solutions? Compliance plays an important role in protecting patient data and guaranteeing privacy.</a:t>
            </a:r>
            <a:endParaRPr sz="925">
              <a:solidFill>
                <a:srgbClr val="00FFFF"/>
              </a:solidFill>
            </a:endParaRPr>
          </a:p>
          <a:p>
            <a:pPr indent="0" lvl="0" marL="0" rtl="0" algn="l">
              <a:lnSpc>
                <a:spcPct val="95000"/>
              </a:lnSpc>
              <a:spcBef>
                <a:spcPts val="1200"/>
              </a:spcBef>
              <a:spcAft>
                <a:spcPts val="0"/>
              </a:spcAft>
              <a:buSzPts val="275"/>
              <a:buNone/>
            </a:pPr>
            <a:r>
              <a:rPr lang="en" sz="925"/>
              <a:t> Compliance is guaranteed in such a way that sensitive patient data is securely as well as ethically handled, thereby protecting privacy while allowing many healthcare providers to adopt revolutionary technologies without legal risks.</a:t>
            </a:r>
            <a:endParaRPr sz="925"/>
          </a:p>
          <a:p>
            <a:pPr indent="0" lvl="0" marL="0" rtl="0" algn="l">
              <a:lnSpc>
                <a:spcPct val="95000"/>
              </a:lnSpc>
              <a:spcBef>
                <a:spcPts val="1200"/>
              </a:spcBef>
              <a:spcAft>
                <a:spcPts val="0"/>
              </a:spcAft>
              <a:buSzPts val="275"/>
              <a:buNone/>
            </a:pPr>
            <a:r>
              <a:rPr lang="en" sz="925">
                <a:solidFill>
                  <a:srgbClr val="CC0000"/>
                </a:solidFill>
              </a:rPr>
              <a:t> </a:t>
            </a:r>
            <a:r>
              <a:rPr lang="en" sz="925">
                <a:solidFill>
                  <a:srgbClr val="00FFFF"/>
                </a:solidFill>
              </a:rPr>
              <a:t>How are medical training and education supported by Azure AI tools?</a:t>
            </a:r>
            <a:endParaRPr sz="925">
              <a:solidFill>
                <a:srgbClr val="00FFFF"/>
              </a:solidFill>
            </a:endParaRPr>
          </a:p>
          <a:p>
            <a:pPr indent="0" lvl="0" marL="0" rtl="0" algn="l">
              <a:lnSpc>
                <a:spcPct val="95000"/>
              </a:lnSpc>
              <a:spcBef>
                <a:spcPts val="1200"/>
              </a:spcBef>
              <a:spcAft>
                <a:spcPts val="0"/>
              </a:spcAft>
              <a:buSzPts val="275"/>
              <a:buNone/>
            </a:pPr>
            <a:r>
              <a:rPr lang="en" sz="925"/>
              <a:t> Azure actively supports incredibly engaging training environments by leveraging tools like HoloLens for energetic 3D anatomy visualization and offering AI-driven feedback for importantly adaptive learning, which improves the realism and effectiveness of medical simulations.</a:t>
            </a:r>
            <a:endParaRPr sz="925"/>
          </a:p>
          <a:p>
            <a:pPr indent="0" lvl="0" marL="0" rtl="0" algn="l">
              <a:lnSpc>
                <a:spcPct val="95000"/>
              </a:lnSpc>
              <a:spcBef>
                <a:spcPts val="1200"/>
              </a:spcBef>
              <a:spcAft>
                <a:spcPts val="0"/>
              </a:spcAft>
              <a:buSzPts val="275"/>
              <a:buNone/>
            </a:pPr>
            <a:r>
              <a:rPr lang="en" sz="925">
                <a:solidFill>
                  <a:srgbClr val="00FFFF"/>
                </a:solidFill>
              </a:rPr>
              <a:t>How does interoperability play an important role in cloud-based healthcare systems?</a:t>
            </a:r>
            <a:endParaRPr sz="925">
              <a:solidFill>
                <a:srgbClr val="00FFFF"/>
              </a:solidFill>
            </a:endParaRPr>
          </a:p>
          <a:p>
            <a:pPr indent="0" lvl="0" marL="0" rtl="0" algn="l">
              <a:lnSpc>
                <a:spcPct val="95000"/>
              </a:lnSpc>
              <a:spcBef>
                <a:spcPts val="1200"/>
              </a:spcBef>
              <a:spcAft>
                <a:spcPts val="0"/>
              </a:spcAft>
              <a:buSzPts val="275"/>
              <a:buNone/>
            </a:pPr>
            <a:r>
              <a:rPr lang="en" sz="925"/>
              <a:t>Standards like FHIR importantly improve interoperability, allowing for smooth data exchange among many departments and providers, which improves care coordination and decreases redundancies.</a:t>
            </a:r>
            <a:endParaRPr sz="925"/>
          </a:p>
          <a:p>
            <a:pPr indent="0" lvl="0" marL="0" rtl="0" algn="l">
              <a:lnSpc>
                <a:spcPct val="95000"/>
              </a:lnSpc>
              <a:spcBef>
                <a:spcPts val="1200"/>
              </a:spcBef>
              <a:spcAft>
                <a:spcPts val="0"/>
              </a:spcAft>
              <a:buSzPts val="275"/>
              <a:buNone/>
            </a:pPr>
            <a:r>
              <a:rPr lang="en" sz="925">
                <a:solidFill>
                  <a:srgbClr val="00FFFF"/>
                </a:solidFill>
              </a:rPr>
              <a:t>What are some impressive real-world applications of IoT-Cloud solutions in healthcare?</a:t>
            </a:r>
            <a:endParaRPr sz="925">
              <a:solidFill>
                <a:srgbClr val="00FFFF"/>
              </a:solidFill>
            </a:endParaRPr>
          </a:p>
          <a:p>
            <a:pPr indent="0" lvl="0" marL="0" rtl="0" algn="l">
              <a:lnSpc>
                <a:spcPct val="95000"/>
              </a:lnSpc>
              <a:spcBef>
                <a:spcPts val="1200"/>
              </a:spcBef>
              <a:spcAft>
                <a:spcPts val="0"/>
              </a:spcAft>
              <a:buSzPts val="275"/>
              <a:buNone/>
            </a:pPr>
            <a:r>
              <a:rPr lang="en" sz="925"/>
              <a:t>Real-time tracking of medical equipment, remote patient monitoring during pandemics, as well as predictive models for surgical risk and patient outcomes are some examples.</a:t>
            </a:r>
            <a:endParaRPr sz="925"/>
          </a:p>
          <a:p>
            <a:pPr indent="0" lvl="0" marL="0" rtl="0" algn="l">
              <a:lnSpc>
                <a:spcPct val="95000"/>
              </a:lnSpc>
              <a:spcBef>
                <a:spcPts val="1200"/>
              </a:spcBef>
              <a:spcAft>
                <a:spcPts val="1200"/>
              </a:spcAft>
              <a:buSzPts val="275"/>
              <a:buNone/>
            </a:pPr>
            <a:r>
              <a:t/>
            </a:r>
            <a:endParaRPr sz="925"/>
          </a:p>
        </p:txBody>
      </p:sp>
      <p:sp>
        <p:nvSpPr>
          <p:cNvPr id="246" name="Google Shape;246;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3"/>
          <p:cNvSpPr txBox="1"/>
          <p:nvPr>
            <p:ph type="title"/>
          </p:nvPr>
        </p:nvSpPr>
        <p:spPr>
          <a:xfrm>
            <a:off x="311750" y="831175"/>
            <a:ext cx="7942500" cy="1244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Thank you</a:t>
            </a:r>
            <a:endParaRPr/>
          </a:p>
        </p:txBody>
      </p:sp>
      <p:sp>
        <p:nvSpPr>
          <p:cNvPr id="252" name="Google Shape;252;p33"/>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53" name="Google Shape;253;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3" name="Google Shape;83;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dk2"/>
                </a:solidFill>
              </a:rPr>
              <a:t>‹#›</a:t>
            </a:fld>
            <a:endParaRPr>
              <a:solidFill>
                <a:schemeClr val="dk2"/>
              </a:solidFill>
            </a:endParaRPr>
          </a:p>
        </p:txBody>
      </p:sp>
      <p:pic>
        <p:nvPicPr>
          <p:cNvPr id="84" name="Google Shape;84;p15"/>
          <p:cNvPicPr preferRelativeResize="0"/>
          <p:nvPr/>
        </p:nvPicPr>
        <p:blipFill>
          <a:blip r:embed="rId3">
            <a:alphaModFix/>
          </a:blip>
          <a:stretch>
            <a:fillRect/>
          </a:stretch>
        </p:blipFill>
        <p:spPr>
          <a:xfrm>
            <a:off x="0" y="391875"/>
            <a:ext cx="9144003" cy="4812088"/>
          </a:xfrm>
          <a:prstGeom prst="rect">
            <a:avLst/>
          </a:prstGeom>
          <a:noFill/>
          <a:ln>
            <a:noFill/>
          </a:ln>
        </p:spPr>
      </p:pic>
      <p:sp>
        <p:nvSpPr>
          <p:cNvPr id="85" name="Google Shape;85;p15"/>
          <p:cNvSpPr txBox="1"/>
          <p:nvPr/>
        </p:nvSpPr>
        <p:spPr>
          <a:xfrm>
            <a:off x="2556600" y="0"/>
            <a:ext cx="4030800" cy="33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Roboto"/>
                <a:ea typeface="Roboto"/>
                <a:cs typeface="Roboto"/>
                <a:sym typeface="Roboto"/>
              </a:rPr>
              <a:t>Hospitals After</a:t>
            </a:r>
            <a:endParaRPr sz="2000">
              <a:solidFill>
                <a:schemeClr val="lt1"/>
              </a:solidFill>
              <a:latin typeface="Roboto"/>
              <a:ea typeface="Roboto"/>
              <a:cs typeface="Roboto"/>
              <a:sym typeface="Roboto"/>
            </a:endParaRPr>
          </a:p>
        </p:txBody>
      </p:sp>
      <p:sp>
        <p:nvSpPr>
          <p:cNvPr id="86" name="Google Shape;86;p15"/>
          <p:cNvSpPr txBox="1"/>
          <p:nvPr/>
        </p:nvSpPr>
        <p:spPr>
          <a:xfrm>
            <a:off x="9885600" y="1083150"/>
            <a:ext cx="5809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dk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6"/>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Current Trends and News</a:t>
            </a:r>
            <a:endParaRPr/>
          </a:p>
        </p:txBody>
      </p:sp>
      <p:sp>
        <p:nvSpPr>
          <p:cNvPr id="92" name="Google Shape;9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6"/>
          <p:cNvPicPr preferRelativeResize="0"/>
          <p:nvPr/>
        </p:nvPicPr>
        <p:blipFill rotWithShape="1">
          <a:blip r:embed="rId4">
            <a:alphaModFix/>
          </a:blip>
          <a:srcRect b="34110" l="0" r="0" t="0"/>
          <a:stretch/>
        </p:blipFill>
        <p:spPr>
          <a:xfrm>
            <a:off x="390650" y="1588150"/>
            <a:ext cx="3872500" cy="827825"/>
          </a:xfrm>
          <a:prstGeom prst="rect">
            <a:avLst/>
          </a:prstGeom>
          <a:noFill/>
          <a:ln>
            <a:noFill/>
          </a:ln>
        </p:spPr>
      </p:pic>
      <p:pic>
        <p:nvPicPr>
          <p:cNvPr id="94" name="Google Shape;94;p16"/>
          <p:cNvPicPr preferRelativeResize="0"/>
          <p:nvPr/>
        </p:nvPicPr>
        <p:blipFill>
          <a:blip r:embed="rId5">
            <a:alphaModFix/>
          </a:blip>
          <a:stretch>
            <a:fillRect/>
          </a:stretch>
        </p:blipFill>
        <p:spPr>
          <a:xfrm>
            <a:off x="0" y="2324311"/>
            <a:ext cx="2860298" cy="1608926"/>
          </a:xfrm>
          <a:prstGeom prst="rect">
            <a:avLst/>
          </a:prstGeom>
          <a:noFill/>
          <a:ln>
            <a:noFill/>
          </a:ln>
        </p:spPr>
      </p:pic>
      <p:pic>
        <p:nvPicPr>
          <p:cNvPr id="95" name="Google Shape;95;p16"/>
          <p:cNvPicPr preferRelativeResize="0"/>
          <p:nvPr/>
        </p:nvPicPr>
        <p:blipFill>
          <a:blip r:embed="rId6">
            <a:alphaModFix/>
          </a:blip>
          <a:stretch>
            <a:fillRect/>
          </a:stretch>
        </p:blipFill>
        <p:spPr>
          <a:xfrm>
            <a:off x="910950" y="3587100"/>
            <a:ext cx="3280951" cy="1469725"/>
          </a:xfrm>
          <a:prstGeom prst="rect">
            <a:avLst/>
          </a:prstGeom>
          <a:noFill/>
          <a:ln>
            <a:noFill/>
          </a:ln>
        </p:spPr>
      </p:pic>
      <p:sp>
        <p:nvSpPr>
          <p:cNvPr id="96" name="Google Shape;96;p16"/>
          <p:cNvSpPr txBox="1"/>
          <p:nvPr/>
        </p:nvSpPr>
        <p:spPr>
          <a:xfrm>
            <a:off x="4323675" y="4816525"/>
            <a:ext cx="4808400" cy="20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a:solidFill>
                  <a:schemeClr val="dk1"/>
                </a:solidFill>
                <a:latin typeface="Roboto"/>
                <a:ea typeface="Roboto"/>
                <a:cs typeface="Roboto"/>
                <a:sym typeface="Roboto"/>
              </a:rPr>
              <a:t>Sources: </a:t>
            </a:r>
            <a:r>
              <a:rPr lang="en" sz="400" u="sng">
                <a:solidFill>
                  <a:schemeClr val="hlink"/>
                </a:solidFill>
                <a:latin typeface="Roboto"/>
                <a:ea typeface="Roboto"/>
                <a:cs typeface="Roboto"/>
                <a:sym typeface="Roboto"/>
                <a:hlinkClick r:id="rId7"/>
              </a:rPr>
              <a:t>http://bit.ly/3BxAePB</a:t>
            </a:r>
            <a:r>
              <a:rPr lang="en"/>
              <a:t> </a:t>
            </a:r>
            <a:r>
              <a:rPr lang="en" sz="400" u="sng">
                <a:solidFill>
                  <a:schemeClr val="hlink"/>
                </a:solidFill>
                <a:latin typeface="Roboto"/>
                <a:ea typeface="Roboto"/>
                <a:cs typeface="Roboto"/>
                <a:sym typeface="Roboto"/>
                <a:hlinkClick r:id="rId8"/>
              </a:rPr>
              <a:t>https://tinyurl.com/mr2wthap</a:t>
            </a:r>
            <a:r>
              <a:rPr lang="en"/>
              <a:t> </a:t>
            </a:r>
            <a:r>
              <a:rPr lang="en" sz="400" u="sng">
                <a:solidFill>
                  <a:schemeClr val="hlink"/>
                </a:solidFill>
                <a:latin typeface="Roboto"/>
                <a:ea typeface="Roboto"/>
                <a:cs typeface="Roboto"/>
                <a:sym typeface="Roboto"/>
                <a:hlinkClick r:id="rId9"/>
              </a:rPr>
              <a:t>https://tinyurl.com/y4mxe6yr</a:t>
            </a:r>
            <a:r>
              <a:rPr lang="en"/>
              <a:t> </a:t>
            </a:r>
            <a:r>
              <a:rPr lang="en" sz="400" u="sng">
                <a:solidFill>
                  <a:schemeClr val="hlink"/>
                </a:solidFill>
                <a:latin typeface="Roboto"/>
                <a:ea typeface="Roboto"/>
                <a:cs typeface="Roboto"/>
                <a:sym typeface="Roboto"/>
                <a:hlinkClick r:id="rId10"/>
              </a:rPr>
              <a:t>https://tinyurl.com/5bakktcb</a:t>
            </a:r>
            <a:r>
              <a:rPr lang="en"/>
              <a:t> </a:t>
            </a:r>
            <a:r>
              <a:rPr lang="en" sz="400" u="sng">
                <a:solidFill>
                  <a:schemeClr val="hlink"/>
                </a:solidFill>
                <a:latin typeface="Roboto"/>
                <a:ea typeface="Roboto"/>
                <a:cs typeface="Roboto"/>
                <a:sym typeface="Roboto"/>
                <a:hlinkClick r:id="rId11"/>
              </a:rPr>
              <a:t>https://tinyurl.com/2u3wv993</a:t>
            </a:r>
            <a:r>
              <a:rPr lang="en"/>
              <a:t> </a:t>
            </a:r>
            <a:r>
              <a:rPr lang="en" sz="400" u="sng">
                <a:solidFill>
                  <a:schemeClr val="hlink"/>
                </a:solidFill>
                <a:latin typeface="Roboto"/>
                <a:ea typeface="Roboto"/>
                <a:cs typeface="Roboto"/>
                <a:sym typeface="Roboto"/>
                <a:hlinkClick r:id="rId12"/>
              </a:rPr>
              <a:t>https://tinyurl.com/wryukhhs</a:t>
            </a:r>
            <a:endParaRPr sz="400">
              <a:solidFill>
                <a:schemeClr val="dk1"/>
              </a:solidFill>
              <a:latin typeface="Roboto"/>
              <a:ea typeface="Roboto"/>
              <a:cs typeface="Roboto"/>
              <a:sym typeface="Roboto"/>
            </a:endParaRPr>
          </a:p>
        </p:txBody>
      </p:sp>
      <p:pic>
        <p:nvPicPr>
          <p:cNvPr id="97" name="Google Shape;97;p16"/>
          <p:cNvPicPr preferRelativeResize="0"/>
          <p:nvPr/>
        </p:nvPicPr>
        <p:blipFill>
          <a:blip r:embed="rId13">
            <a:alphaModFix/>
          </a:blip>
          <a:stretch>
            <a:fillRect/>
          </a:stretch>
        </p:blipFill>
        <p:spPr>
          <a:xfrm>
            <a:off x="4447500" y="415450"/>
            <a:ext cx="4560751" cy="2050950"/>
          </a:xfrm>
          <a:prstGeom prst="rect">
            <a:avLst/>
          </a:prstGeom>
          <a:noFill/>
          <a:ln>
            <a:noFill/>
          </a:ln>
        </p:spPr>
      </p:pic>
      <p:pic>
        <p:nvPicPr>
          <p:cNvPr id="98" name="Google Shape;98;p16"/>
          <p:cNvPicPr preferRelativeResize="0"/>
          <p:nvPr/>
        </p:nvPicPr>
        <p:blipFill>
          <a:blip r:embed="rId14">
            <a:alphaModFix/>
          </a:blip>
          <a:stretch>
            <a:fillRect/>
          </a:stretch>
        </p:blipFill>
        <p:spPr>
          <a:xfrm>
            <a:off x="4447501" y="2571750"/>
            <a:ext cx="4210824" cy="2368599"/>
          </a:xfrm>
          <a:prstGeom prst="rect">
            <a:avLst/>
          </a:prstGeom>
          <a:noFill/>
          <a:ln>
            <a:noFill/>
          </a:ln>
        </p:spPr>
      </p:pic>
      <p:pic>
        <p:nvPicPr>
          <p:cNvPr id="99" name="Google Shape;99;p16"/>
          <p:cNvPicPr preferRelativeResize="0"/>
          <p:nvPr/>
        </p:nvPicPr>
        <p:blipFill>
          <a:blip r:embed="rId15">
            <a:alphaModFix/>
          </a:blip>
          <a:stretch>
            <a:fillRect/>
          </a:stretch>
        </p:blipFill>
        <p:spPr>
          <a:xfrm>
            <a:off x="3084350" y="2491632"/>
            <a:ext cx="1019799" cy="1019799"/>
          </a:xfrm>
          <a:prstGeom prst="rect">
            <a:avLst/>
          </a:prstGeom>
          <a:noFill/>
          <a:ln>
            <a:noFill/>
          </a:ln>
        </p:spPr>
      </p:pic>
      <p:sp>
        <p:nvSpPr>
          <p:cNvPr id="100" name="Google Shape;100;p16"/>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106" name="Google Shape;10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accent1"/>
                </a:solidFill>
              </a:rPr>
              <a:t>‹#›</a:t>
            </a:fld>
            <a:endParaRPr>
              <a:solidFill>
                <a:schemeClr val="accent1"/>
              </a:solidFill>
            </a:endParaRPr>
          </a:p>
        </p:txBody>
      </p:sp>
      <p:pic>
        <p:nvPicPr>
          <p:cNvPr id="107" name="Google Shape;107;p17"/>
          <p:cNvPicPr preferRelativeResize="0"/>
          <p:nvPr/>
        </p:nvPicPr>
        <p:blipFill>
          <a:blip r:embed="rId3">
            <a:alphaModFix/>
          </a:blip>
          <a:stretch>
            <a:fillRect/>
          </a:stretch>
        </p:blipFill>
        <p:spPr>
          <a:xfrm>
            <a:off x="3724300" y="3007325"/>
            <a:ext cx="3556951" cy="1899674"/>
          </a:xfrm>
          <a:prstGeom prst="rect">
            <a:avLst/>
          </a:prstGeom>
          <a:noFill/>
          <a:ln>
            <a:noFill/>
          </a:ln>
        </p:spPr>
      </p:pic>
      <p:pic>
        <p:nvPicPr>
          <p:cNvPr id="108" name="Google Shape;108;p17"/>
          <p:cNvPicPr preferRelativeResize="0"/>
          <p:nvPr/>
        </p:nvPicPr>
        <p:blipFill>
          <a:blip r:embed="rId4">
            <a:alphaModFix/>
          </a:blip>
          <a:stretch>
            <a:fillRect/>
          </a:stretch>
        </p:blipFill>
        <p:spPr>
          <a:xfrm>
            <a:off x="5185126" y="649849"/>
            <a:ext cx="4076073" cy="2082926"/>
          </a:xfrm>
          <a:prstGeom prst="rect">
            <a:avLst/>
          </a:prstGeom>
          <a:noFill/>
          <a:ln>
            <a:noFill/>
          </a:ln>
        </p:spPr>
      </p:pic>
      <p:pic>
        <p:nvPicPr>
          <p:cNvPr id="109" name="Google Shape;109;p17"/>
          <p:cNvPicPr preferRelativeResize="0"/>
          <p:nvPr/>
        </p:nvPicPr>
        <p:blipFill>
          <a:blip r:embed="rId5">
            <a:alphaModFix/>
          </a:blip>
          <a:stretch>
            <a:fillRect/>
          </a:stretch>
        </p:blipFill>
        <p:spPr>
          <a:xfrm>
            <a:off x="104950" y="172000"/>
            <a:ext cx="4853832" cy="2508899"/>
          </a:xfrm>
          <a:prstGeom prst="rect">
            <a:avLst/>
          </a:prstGeom>
          <a:noFill/>
          <a:ln>
            <a:noFill/>
          </a:ln>
        </p:spPr>
      </p:pic>
      <p:sp>
        <p:nvSpPr>
          <p:cNvPr id="110" name="Google Shape;110;p17"/>
          <p:cNvSpPr txBox="1"/>
          <p:nvPr/>
        </p:nvSpPr>
        <p:spPr>
          <a:xfrm>
            <a:off x="4342375" y="4823475"/>
            <a:ext cx="2320800" cy="139500"/>
          </a:xfrm>
          <a:prstGeom prst="rect">
            <a:avLst/>
          </a:prstGeom>
          <a:noFill/>
          <a:ln>
            <a:noFill/>
          </a:ln>
        </p:spPr>
        <p:txBody>
          <a:bodyPr anchorCtr="0" anchor="t" bIns="91425" lIns="114300" spcFirstLastPara="1" rIns="91425" wrap="square" tIns="91425">
            <a:noAutofit/>
          </a:bodyPr>
          <a:lstStyle/>
          <a:p>
            <a:pPr indent="0" lvl="0" marL="0" rtl="0" algn="l">
              <a:spcBef>
                <a:spcPts val="0"/>
              </a:spcBef>
              <a:spcAft>
                <a:spcPts val="0"/>
              </a:spcAft>
              <a:buNone/>
            </a:pPr>
            <a:r>
              <a:rPr lang="en" sz="400" u="sng">
                <a:solidFill>
                  <a:schemeClr val="hlink"/>
                </a:solidFill>
                <a:latin typeface="Roboto"/>
                <a:ea typeface="Roboto"/>
                <a:cs typeface="Roboto"/>
                <a:sym typeface="Roboto"/>
                <a:hlinkClick r:id="rId6"/>
              </a:rPr>
              <a:t>https://tinyurl.com/mr2e2mhr</a:t>
            </a:r>
            <a:endParaRPr sz="400">
              <a:solidFill>
                <a:schemeClr val="dk2"/>
              </a:solidFill>
              <a:latin typeface="Roboto"/>
              <a:ea typeface="Roboto"/>
              <a:cs typeface="Roboto"/>
              <a:sym typeface="Roboto"/>
            </a:endParaRPr>
          </a:p>
        </p:txBody>
      </p:sp>
      <p:sp>
        <p:nvSpPr>
          <p:cNvPr id="111" name="Google Shape;111;p17"/>
          <p:cNvSpPr txBox="1"/>
          <p:nvPr/>
        </p:nvSpPr>
        <p:spPr>
          <a:xfrm>
            <a:off x="6559475" y="2680900"/>
            <a:ext cx="19824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u="sng">
                <a:solidFill>
                  <a:schemeClr val="hlink"/>
                </a:solidFill>
                <a:latin typeface="Roboto"/>
                <a:ea typeface="Roboto"/>
                <a:cs typeface="Roboto"/>
                <a:sym typeface="Roboto"/>
                <a:hlinkClick r:id="rId7"/>
              </a:rPr>
              <a:t>https://tinyurl.com/yencf85d</a:t>
            </a:r>
            <a:endParaRPr sz="400">
              <a:solidFill>
                <a:schemeClr val="dk2"/>
              </a:solidFill>
              <a:latin typeface="Roboto"/>
              <a:ea typeface="Roboto"/>
              <a:cs typeface="Roboto"/>
              <a:sym typeface="Roboto"/>
            </a:endParaRPr>
          </a:p>
        </p:txBody>
      </p:sp>
      <p:sp>
        <p:nvSpPr>
          <p:cNvPr id="112" name="Google Shape;112;p17"/>
          <p:cNvSpPr txBox="1"/>
          <p:nvPr/>
        </p:nvSpPr>
        <p:spPr>
          <a:xfrm>
            <a:off x="904425" y="2840738"/>
            <a:ext cx="2680200" cy="4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u="sng">
                <a:solidFill>
                  <a:schemeClr val="hlink"/>
                </a:solidFill>
                <a:latin typeface="Roboto"/>
                <a:ea typeface="Roboto"/>
                <a:cs typeface="Roboto"/>
                <a:sym typeface="Roboto"/>
                <a:hlinkClick r:id="rId8"/>
              </a:rPr>
              <a:t>https://tinyurl.com/28m62655</a:t>
            </a:r>
            <a:endParaRPr sz="400">
              <a:solidFill>
                <a:schemeClr val="dk2"/>
              </a:solidFill>
              <a:latin typeface="Roboto"/>
              <a:ea typeface="Roboto"/>
              <a:cs typeface="Roboto"/>
              <a:sym typeface="Roboto"/>
            </a:endParaRPr>
          </a:p>
        </p:txBody>
      </p:sp>
      <p:pic>
        <p:nvPicPr>
          <p:cNvPr id="113" name="Google Shape;113;p17"/>
          <p:cNvPicPr preferRelativeResize="0"/>
          <p:nvPr/>
        </p:nvPicPr>
        <p:blipFill>
          <a:blip r:embed="rId9">
            <a:alphaModFix/>
          </a:blip>
          <a:stretch>
            <a:fillRect/>
          </a:stretch>
        </p:blipFill>
        <p:spPr>
          <a:xfrm>
            <a:off x="162175" y="3545175"/>
            <a:ext cx="3478100" cy="823975"/>
          </a:xfrm>
          <a:prstGeom prst="rect">
            <a:avLst/>
          </a:prstGeom>
          <a:noFill/>
          <a:ln>
            <a:noFill/>
          </a:ln>
        </p:spPr>
      </p:pic>
      <p:sp>
        <p:nvSpPr>
          <p:cNvPr id="114" name="Google Shape;114;p17"/>
          <p:cNvSpPr/>
          <p:nvPr/>
        </p:nvSpPr>
        <p:spPr>
          <a:xfrm>
            <a:off x="1861450" y="3471000"/>
            <a:ext cx="1658400" cy="6369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2"/>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idx="1" type="body"/>
          </p:nvPr>
        </p:nvSpPr>
        <p:spPr>
          <a:xfrm>
            <a:off x="4445000" y="111075"/>
            <a:ext cx="4763400" cy="15804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sz="1200"/>
              <a:t>2020: Edge Computing Arrives</a:t>
            </a:r>
            <a:endParaRPr b="1" sz="1200"/>
          </a:p>
          <a:p>
            <a:pPr indent="-304800" lvl="1" marL="914400" rtl="0" algn="l">
              <a:spcBef>
                <a:spcPts val="1200"/>
              </a:spcBef>
              <a:spcAft>
                <a:spcPts val="0"/>
              </a:spcAft>
              <a:buClr>
                <a:srgbClr val="000000"/>
              </a:buClr>
              <a:buSzPts val="1200"/>
              <a:buFont typeface="Arial"/>
              <a:buChar char="○"/>
            </a:pPr>
            <a:r>
              <a:rPr lang="en" sz="1200"/>
              <a:t>Faster decisions with local data processing.</a:t>
            </a:r>
            <a:endParaRPr sz="1200"/>
          </a:p>
          <a:p>
            <a:pPr indent="-304800" lvl="1" marL="914400" rtl="0" algn="l">
              <a:spcBef>
                <a:spcPts val="0"/>
              </a:spcBef>
              <a:spcAft>
                <a:spcPts val="0"/>
              </a:spcAft>
              <a:buClr>
                <a:schemeClr val="dk2"/>
              </a:buClr>
              <a:buSzPts val="1200"/>
              <a:buFont typeface="Roboto"/>
              <a:buChar char="○"/>
            </a:pPr>
            <a:r>
              <a:rPr lang="en" sz="1200"/>
              <a:t>Tools: Azure IoT Hub, AWS Greengrass, GCP AI.</a:t>
            </a:r>
            <a:endParaRPr sz="400"/>
          </a:p>
          <a:p>
            <a:pPr indent="0" lvl="0" marL="0" rtl="0" algn="l">
              <a:spcBef>
                <a:spcPts val="1200"/>
              </a:spcBef>
              <a:spcAft>
                <a:spcPts val="0"/>
              </a:spcAft>
              <a:buNone/>
            </a:pPr>
            <a:r>
              <a:rPr b="1" lang="en" sz="1200"/>
              <a:t>2021: Clear Impact</a:t>
            </a:r>
            <a:endParaRPr b="1" sz="1200"/>
          </a:p>
          <a:p>
            <a:pPr indent="-304800" lvl="1" marL="914400" rtl="0" algn="l">
              <a:spcBef>
                <a:spcPts val="1200"/>
              </a:spcBef>
              <a:spcAft>
                <a:spcPts val="0"/>
              </a:spcAft>
              <a:buClr>
                <a:schemeClr val="dk2"/>
              </a:buClr>
              <a:buSzPts val="1200"/>
              <a:buFont typeface="Roboto"/>
              <a:buChar char="○"/>
            </a:pPr>
            <a:r>
              <a:rPr lang="en" sz="1200"/>
              <a:t>Smarter care with cloud solutions.</a:t>
            </a:r>
            <a:endParaRPr sz="1200"/>
          </a:p>
          <a:p>
            <a:pPr indent="-304800" lvl="1" marL="914400" rtl="0" algn="l">
              <a:spcBef>
                <a:spcPts val="0"/>
              </a:spcBef>
              <a:spcAft>
                <a:spcPts val="0"/>
              </a:spcAft>
              <a:buClr>
                <a:schemeClr val="dk2"/>
              </a:buClr>
              <a:buSzPts val="1200"/>
              <a:buFont typeface="Roboto"/>
              <a:buChar char="○"/>
            </a:pPr>
            <a:r>
              <a:rPr lang="en" sz="1200"/>
              <a:t>Highlights: Azure Health Bot, AWS storage, GCP analytics.</a:t>
            </a:r>
            <a:endParaRPr sz="1200"/>
          </a:p>
          <a:p>
            <a:pPr indent="-304800" lvl="1" marL="914400" rtl="0" algn="l">
              <a:spcBef>
                <a:spcPts val="0"/>
              </a:spcBef>
              <a:spcAft>
                <a:spcPts val="0"/>
              </a:spcAft>
              <a:buClr>
                <a:schemeClr val="dk2"/>
              </a:buClr>
              <a:buSzPts val="1200"/>
              <a:buFont typeface="Roboto"/>
              <a:buChar char="○"/>
            </a:pPr>
            <a:r>
              <a:rPr lang="en" sz="1200"/>
              <a:t>Used in German hospitals for records and inquiries.</a:t>
            </a:r>
            <a:endParaRPr sz="1200"/>
          </a:p>
          <a:p>
            <a:pPr indent="0" lvl="0" marL="0" rtl="0" algn="l">
              <a:spcBef>
                <a:spcPts val="1200"/>
              </a:spcBef>
              <a:spcAft>
                <a:spcPts val="0"/>
              </a:spcAft>
              <a:buNone/>
            </a:pPr>
            <a:r>
              <a:rPr b="1" lang="en" sz="1200"/>
              <a:t>2022: COVID-19 Response &amp; </a:t>
            </a:r>
            <a:r>
              <a:rPr b="1" lang="en" sz="1200"/>
              <a:t> Better Training</a:t>
            </a:r>
            <a:endParaRPr b="1" sz="1200"/>
          </a:p>
          <a:p>
            <a:pPr indent="-298450" lvl="1" marL="914400" rtl="0" algn="l">
              <a:spcBef>
                <a:spcPts val="1200"/>
              </a:spcBef>
              <a:spcAft>
                <a:spcPts val="0"/>
              </a:spcAft>
              <a:buClr>
                <a:schemeClr val="dk2"/>
              </a:buClr>
              <a:buSzPts val="1100"/>
              <a:buFont typeface="Roboto"/>
              <a:buChar char="○"/>
            </a:pPr>
            <a:r>
              <a:rPr lang="en" sz="1200"/>
              <a:t>Remote monitoring, AI virus predictions, secure data management.</a:t>
            </a:r>
            <a:endParaRPr b="1" sz="1200"/>
          </a:p>
          <a:p>
            <a:pPr indent="-304800" lvl="1" marL="914400" rtl="0" algn="l">
              <a:spcBef>
                <a:spcPts val="0"/>
              </a:spcBef>
              <a:spcAft>
                <a:spcPts val="0"/>
              </a:spcAft>
              <a:buClr>
                <a:schemeClr val="dk2"/>
              </a:buClr>
              <a:buSzPts val="1200"/>
              <a:buFont typeface="Roboto"/>
              <a:buChar char="○"/>
            </a:pPr>
            <a:r>
              <a:rPr lang="en" sz="1200"/>
              <a:t>Safe, data-driven simulations for healthcare workers.</a:t>
            </a:r>
            <a:endParaRPr sz="1200"/>
          </a:p>
          <a:p>
            <a:pPr indent="0" lvl="0" marL="0" rtl="0" algn="l">
              <a:spcBef>
                <a:spcPts val="1200"/>
              </a:spcBef>
              <a:spcAft>
                <a:spcPts val="0"/>
              </a:spcAft>
              <a:buNone/>
            </a:pPr>
            <a:r>
              <a:rPr b="1" lang="en" sz="1200"/>
              <a:t>Future Vision</a:t>
            </a:r>
            <a:endParaRPr b="1" sz="1200"/>
          </a:p>
          <a:p>
            <a:pPr indent="-304800" lvl="1" marL="914400" rtl="0" algn="l">
              <a:spcBef>
                <a:spcPts val="1200"/>
              </a:spcBef>
              <a:spcAft>
                <a:spcPts val="0"/>
              </a:spcAft>
              <a:buClr>
                <a:schemeClr val="dk2"/>
              </a:buClr>
              <a:buSzPts val="1200"/>
              <a:buFont typeface="Roboto"/>
              <a:buChar char="○"/>
            </a:pPr>
            <a:r>
              <a:rPr lang="en" sz="1200"/>
              <a:t>Faster, personalized, proactive, and accessible healthcare.</a:t>
            </a:r>
            <a:endParaRPr sz="1200"/>
          </a:p>
          <a:p>
            <a:pPr indent="0" lvl="0" marL="0" rtl="0" algn="l">
              <a:spcBef>
                <a:spcPts val="1200"/>
              </a:spcBef>
              <a:spcAft>
                <a:spcPts val="0"/>
              </a:spcAft>
              <a:buNone/>
            </a:pPr>
            <a:r>
              <a:t/>
            </a:r>
            <a:endParaRPr sz="1200"/>
          </a:p>
          <a:p>
            <a:pPr indent="0" lvl="0" marL="0" rtl="0" algn="l">
              <a:spcBef>
                <a:spcPts val="0"/>
              </a:spcBef>
              <a:spcAft>
                <a:spcPts val="1200"/>
              </a:spcAft>
              <a:buSzPts val="275"/>
              <a:buNone/>
            </a:pPr>
            <a:r>
              <a:t/>
            </a:r>
            <a:endParaRPr b="1" sz="1000"/>
          </a:p>
        </p:txBody>
      </p:sp>
      <p:sp>
        <p:nvSpPr>
          <p:cNvPr id="120" name="Google Shape;120;p18"/>
          <p:cNvSpPr txBox="1"/>
          <p:nvPr>
            <p:ph type="title"/>
          </p:nvPr>
        </p:nvSpPr>
        <p:spPr>
          <a:xfrm>
            <a:off x="72800" y="111075"/>
            <a:ext cx="3540600" cy="1293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1720"/>
              <a:t>Why IoT-Cloud Solutions Matter in Healthcare</a:t>
            </a:r>
            <a:endParaRPr sz="1720"/>
          </a:p>
        </p:txBody>
      </p:sp>
      <p:sp>
        <p:nvSpPr>
          <p:cNvPr id="121" name="Google Shape;121;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22" name="Google Shape;122;p18"/>
          <p:cNvPicPr preferRelativeResize="0"/>
          <p:nvPr/>
        </p:nvPicPr>
        <p:blipFill>
          <a:blip r:embed="rId4">
            <a:alphaModFix/>
          </a:blip>
          <a:stretch>
            <a:fillRect/>
          </a:stretch>
        </p:blipFill>
        <p:spPr>
          <a:xfrm>
            <a:off x="223875" y="887500"/>
            <a:ext cx="2725419" cy="2024475"/>
          </a:xfrm>
          <a:prstGeom prst="rect">
            <a:avLst/>
          </a:prstGeom>
          <a:noFill/>
          <a:ln>
            <a:noFill/>
          </a:ln>
        </p:spPr>
      </p:pic>
      <p:pic>
        <p:nvPicPr>
          <p:cNvPr id="123" name="Google Shape;123;p18"/>
          <p:cNvPicPr preferRelativeResize="0"/>
          <p:nvPr/>
        </p:nvPicPr>
        <p:blipFill>
          <a:blip r:embed="rId5">
            <a:alphaModFix/>
          </a:blip>
          <a:stretch>
            <a:fillRect/>
          </a:stretch>
        </p:blipFill>
        <p:spPr>
          <a:xfrm>
            <a:off x="223875" y="2989274"/>
            <a:ext cx="3721425" cy="2024475"/>
          </a:xfrm>
          <a:prstGeom prst="rect">
            <a:avLst/>
          </a:prstGeom>
          <a:noFill/>
          <a:ln>
            <a:noFill/>
          </a:ln>
        </p:spPr>
      </p:pic>
      <p:sp>
        <p:nvSpPr>
          <p:cNvPr id="124" name="Google Shape;124;p18"/>
          <p:cNvSpPr txBox="1"/>
          <p:nvPr/>
        </p:nvSpPr>
        <p:spPr>
          <a:xfrm>
            <a:off x="4445000" y="4414825"/>
            <a:ext cx="4279500" cy="2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500" u="sng">
                <a:solidFill>
                  <a:schemeClr val="hlink"/>
                </a:solidFill>
                <a:latin typeface="Roboto"/>
                <a:ea typeface="Roboto"/>
                <a:cs typeface="Roboto"/>
                <a:sym typeface="Roboto"/>
                <a:hlinkClick r:id="rId6"/>
              </a:rPr>
              <a:t>https://shorturl.at/AQcii</a:t>
            </a:r>
            <a:endParaRPr sz="500">
              <a:solidFill>
                <a:schemeClr val="dk2"/>
              </a:solidFill>
              <a:latin typeface="Roboto"/>
              <a:ea typeface="Roboto"/>
              <a:cs typeface="Roboto"/>
              <a:sym typeface="Roboto"/>
            </a:endParaRPr>
          </a:p>
          <a:p>
            <a:pPr indent="0" lvl="0" marL="0" rtl="0" algn="l">
              <a:spcBef>
                <a:spcPts val="0"/>
              </a:spcBef>
              <a:spcAft>
                <a:spcPts val="0"/>
              </a:spcAft>
              <a:buNone/>
            </a:pPr>
            <a:r>
              <a:rPr lang="en" sz="500" u="sng">
                <a:solidFill>
                  <a:schemeClr val="hlink"/>
                </a:solidFill>
                <a:latin typeface="Roboto"/>
                <a:ea typeface="Roboto"/>
                <a:cs typeface="Roboto"/>
                <a:sym typeface="Roboto"/>
                <a:hlinkClick r:id="rId7"/>
              </a:rPr>
              <a:t>https://shorturl.at/KOygX</a:t>
            </a:r>
            <a:endParaRPr sz="500">
              <a:solidFill>
                <a:schemeClr val="dk2"/>
              </a:solidFill>
              <a:latin typeface="Roboto"/>
              <a:ea typeface="Roboto"/>
              <a:cs typeface="Roboto"/>
              <a:sym typeface="Roboto"/>
            </a:endParaRPr>
          </a:p>
          <a:p>
            <a:pPr indent="0" lvl="0" marL="0" rtl="0" algn="l">
              <a:spcBef>
                <a:spcPts val="0"/>
              </a:spcBef>
              <a:spcAft>
                <a:spcPts val="0"/>
              </a:spcAft>
              <a:buNone/>
            </a:pPr>
            <a:r>
              <a:rPr lang="en" sz="500" u="sng">
                <a:solidFill>
                  <a:schemeClr val="hlink"/>
                </a:solidFill>
                <a:latin typeface="Roboto"/>
                <a:ea typeface="Roboto"/>
                <a:cs typeface="Roboto"/>
                <a:sym typeface="Roboto"/>
                <a:hlinkClick r:id="rId8"/>
              </a:rPr>
              <a:t>https://shorturl.at/2wG4U</a:t>
            </a:r>
            <a:endParaRPr sz="400">
              <a:solidFill>
                <a:schemeClr val="dk2"/>
              </a:solidFill>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25" y="470650"/>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Education sector: Applications in simulation and Training Centers</a:t>
            </a:r>
            <a:endParaRPr/>
          </a:p>
        </p:txBody>
      </p:sp>
      <p:sp>
        <p:nvSpPr>
          <p:cNvPr id="130" name="Google Shape;130;p19"/>
          <p:cNvSpPr txBox="1"/>
          <p:nvPr>
            <p:ph idx="1" type="body"/>
          </p:nvPr>
        </p:nvSpPr>
        <p:spPr>
          <a:xfrm>
            <a:off x="4336200" y="145225"/>
            <a:ext cx="4807800" cy="49983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1200"/>
              <a:t>Immersive Training: (E.g. Use Azure Digital Twins and HoloLens)</a:t>
            </a:r>
            <a:endParaRPr b="1" sz="1200"/>
          </a:p>
          <a:p>
            <a:pPr indent="-304800" lvl="0" marL="457200" rtl="0" algn="l">
              <a:spcBef>
                <a:spcPts val="1200"/>
              </a:spcBef>
              <a:spcAft>
                <a:spcPts val="0"/>
              </a:spcAft>
              <a:buSzPts val="1200"/>
              <a:buChar char="●"/>
            </a:pPr>
            <a:r>
              <a:rPr lang="en" sz="1200"/>
              <a:t>Azure uses VR/AR simulations for medical training, allowing practice of procedures and interaction with 3D anatomy models.</a:t>
            </a:r>
            <a:endParaRPr sz="1200"/>
          </a:p>
          <a:p>
            <a:pPr indent="0" lvl="0" marL="0" rtl="0" algn="l">
              <a:lnSpc>
                <a:spcPct val="100000"/>
              </a:lnSpc>
              <a:spcBef>
                <a:spcPts val="1200"/>
              </a:spcBef>
              <a:spcAft>
                <a:spcPts val="0"/>
              </a:spcAft>
              <a:buNone/>
            </a:pPr>
            <a:r>
              <a:rPr b="1" lang="en" sz="1200"/>
              <a:t>AI-Enhanced Feedback: Adaptive training insights using Azure AI and IoT integrations.</a:t>
            </a:r>
            <a:endParaRPr b="1" sz="1200"/>
          </a:p>
          <a:p>
            <a:pPr indent="-304800" lvl="0" marL="457200" rtl="0" algn="l">
              <a:lnSpc>
                <a:spcPct val="100000"/>
              </a:lnSpc>
              <a:spcBef>
                <a:spcPts val="1200"/>
              </a:spcBef>
              <a:spcAft>
                <a:spcPts val="0"/>
              </a:spcAft>
              <a:buSzPts val="1200"/>
              <a:buChar char="●"/>
            </a:pPr>
            <a:r>
              <a:rPr lang="en" sz="1200"/>
              <a:t>Azure AI personalizes training and provides real-time feedback to improve skills and decision-making based on different performances.</a:t>
            </a:r>
            <a:endParaRPr sz="1200"/>
          </a:p>
          <a:p>
            <a:pPr indent="0" lvl="0" marL="0" rtl="0" algn="l">
              <a:lnSpc>
                <a:spcPct val="100000"/>
              </a:lnSpc>
              <a:spcBef>
                <a:spcPts val="1200"/>
              </a:spcBef>
              <a:spcAft>
                <a:spcPts val="0"/>
              </a:spcAft>
              <a:buNone/>
            </a:pPr>
            <a:r>
              <a:rPr b="1" lang="en" sz="1200"/>
              <a:t>IoT in Training Centers: Connected devices for monitoring and feedback.</a:t>
            </a:r>
            <a:endParaRPr b="1" sz="1200"/>
          </a:p>
          <a:p>
            <a:pPr indent="-304800" lvl="0" marL="457200" rtl="0" algn="l">
              <a:lnSpc>
                <a:spcPct val="100000"/>
              </a:lnSpc>
              <a:spcBef>
                <a:spcPts val="1200"/>
              </a:spcBef>
              <a:spcAft>
                <a:spcPts val="0"/>
              </a:spcAft>
              <a:buSzPts val="1200"/>
              <a:buChar char="●"/>
            </a:pPr>
            <a:r>
              <a:rPr lang="en" sz="1200"/>
              <a:t>Azure connects devices and sensors to monitor trainee performance in real-time, tracking techniques like CPR or surgery. Biofeedback sensors capture physiological responses, such as stress or heart rate, to prepare for high-pressure situations.</a:t>
            </a:r>
            <a:endParaRPr sz="1200"/>
          </a:p>
          <a:p>
            <a:pPr indent="0" lvl="0" marL="0" rtl="0" algn="l">
              <a:lnSpc>
                <a:spcPct val="100000"/>
              </a:lnSpc>
              <a:spcBef>
                <a:spcPts val="1200"/>
              </a:spcBef>
              <a:spcAft>
                <a:spcPts val="0"/>
              </a:spcAft>
              <a:buNone/>
            </a:pPr>
            <a:r>
              <a:rPr b="1" lang="en" sz="1200"/>
              <a:t>Cloud-Based Scalability: Enable virtual labs and global learning accessibility.</a:t>
            </a:r>
            <a:endParaRPr b="1" sz="1200"/>
          </a:p>
          <a:p>
            <a:pPr indent="-304800" lvl="0" marL="457200" rtl="0" algn="l">
              <a:lnSpc>
                <a:spcPct val="100000"/>
              </a:lnSpc>
              <a:spcBef>
                <a:spcPts val="1200"/>
              </a:spcBef>
              <a:spcAft>
                <a:spcPts val="0"/>
              </a:spcAft>
              <a:buSzPts val="1200"/>
              <a:buChar char="●"/>
            </a:pPr>
            <a:r>
              <a:rPr lang="en" sz="1200"/>
              <a:t>Azure enables cloud-based labs for remote access to training resources and real-time collaboration through Microsoft Teams during simulations and case studies.</a:t>
            </a:r>
            <a:endParaRPr sz="1200"/>
          </a:p>
        </p:txBody>
      </p:sp>
      <p:sp>
        <p:nvSpPr>
          <p:cNvPr id="131" name="Google Shape;13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32" name="Google Shape;132;p19"/>
          <p:cNvPicPr preferRelativeResize="0"/>
          <p:nvPr/>
        </p:nvPicPr>
        <p:blipFill>
          <a:blip r:embed="rId4">
            <a:alphaModFix/>
          </a:blip>
          <a:stretch>
            <a:fillRect/>
          </a:stretch>
        </p:blipFill>
        <p:spPr>
          <a:xfrm>
            <a:off x="709433" y="2305828"/>
            <a:ext cx="2684324" cy="1789575"/>
          </a:xfrm>
          <a:prstGeom prst="rect">
            <a:avLst/>
          </a:prstGeom>
          <a:noFill/>
          <a:ln>
            <a:noFill/>
          </a:ln>
        </p:spPr>
      </p:pic>
      <p:pic>
        <p:nvPicPr>
          <p:cNvPr id="133" name="Google Shape;133;p19"/>
          <p:cNvPicPr preferRelativeResize="0"/>
          <p:nvPr/>
        </p:nvPicPr>
        <p:blipFill>
          <a:blip r:embed="rId5">
            <a:alphaModFix/>
          </a:blip>
          <a:stretch>
            <a:fillRect/>
          </a:stretch>
        </p:blipFill>
        <p:spPr>
          <a:xfrm>
            <a:off x="311725" y="4095388"/>
            <a:ext cx="1970608" cy="1051850"/>
          </a:xfrm>
          <a:prstGeom prst="rect">
            <a:avLst/>
          </a:prstGeom>
          <a:noFill/>
          <a:ln>
            <a:noFill/>
          </a:ln>
        </p:spPr>
      </p:pic>
      <p:sp>
        <p:nvSpPr>
          <p:cNvPr id="134" name="Google Shape;134;p19"/>
          <p:cNvSpPr txBox="1"/>
          <p:nvPr/>
        </p:nvSpPr>
        <p:spPr>
          <a:xfrm>
            <a:off x="4336200" y="4796225"/>
            <a:ext cx="4684800" cy="3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400" u="sng">
                <a:solidFill>
                  <a:schemeClr val="hlink"/>
                </a:solidFill>
                <a:latin typeface="Roboto"/>
                <a:ea typeface="Roboto"/>
                <a:cs typeface="Roboto"/>
                <a:sym typeface="Roboto"/>
                <a:hlinkClick r:id="rId6"/>
              </a:rPr>
              <a:t>https://tinyurl.com/mv8u684f</a:t>
            </a:r>
            <a:r>
              <a:rPr lang="en" sz="400" u="sng">
                <a:solidFill>
                  <a:schemeClr val="hlink"/>
                </a:solidFill>
                <a:latin typeface="Roboto"/>
                <a:ea typeface="Roboto"/>
                <a:cs typeface="Roboto"/>
                <a:sym typeface="Roboto"/>
                <a:hlinkClick r:id="rId7"/>
              </a:rPr>
              <a:t>: </a:t>
            </a:r>
            <a:r>
              <a:rPr lang="en" sz="400">
                <a:latin typeface="Roboto"/>
                <a:ea typeface="Roboto"/>
                <a:cs typeface="Roboto"/>
                <a:sym typeface="Roboto"/>
              </a:rPr>
              <a:t>					</a:t>
            </a:r>
            <a:r>
              <a:rPr lang="en" sz="400" u="sng">
                <a:solidFill>
                  <a:schemeClr val="hlink"/>
                </a:solidFill>
                <a:latin typeface="Roboto"/>
                <a:ea typeface="Roboto"/>
                <a:cs typeface="Roboto"/>
                <a:sym typeface="Roboto"/>
                <a:hlinkClick r:id="rId8"/>
              </a:rPr>
              <a:t>https://tinyurl.com/365puvkw</a:t>
            </a:r>
            <a:endParaRPr sz="400">
              <a:latin typeface="Roboto"/>
              <a:ea typeface="Roboto"/>
              <a:cs typeface="Roboto"/>
              <a:sym typeface="Roboto"/>
            </a:endParaRPr>
          </a:p>
          <a:p>
            <a:pPr indent="0" lvl="0" marL="0" rtl="0" algn="l">
              <a:spcBef>
                <a:spcPts val="0"/>
              </a:spcBef>
              <a:spcAft>
                <a:spcPts val="0"/>
              </a:spcAft>
              <a:buNone/>
            </a:pPr>
            <a:r>
              <a:rPr lang="en" sz="400" u="sng">
                <a:solidFill>
                  <a:schemeClr val="hlink"/>
                </a:solidFill>
                <a:latin typeface="Roboto"/>
                <a:ea typeface="Roboto"/>
                <a:cs typeface="Roboto"/>
                <a:sym typeface="Roboto"/>
                <a:hlinkClick r:id="rId9"/>
              </a:rPr>
              <a:t>https://tinyurl.com/yjemchnk</a:t>
            </a:r>
            <a:r>
              <a:rPr lang="en" sz="400">
                <a:latin typeface="Roboto"/>
                <a:ea typeface="Roboto"/>
                <a:cs typeface="Roboto"/>
                <a:sym typeface="Roboto"/>
              </a:rPr>
              <a:t>					</a:t>
            </a:r>
            <a:r>
              <a:rPr lang="en" sz="400" u="sng">
                <a:solidFill>
                  <a:schemeClr val="hlink"/>
                </a:solidFill>
                <a:latin typeface="Roboto"/>
                <a:ea typeface="Roboto"/>
                <a:cs typeface="Roboto"/>
                <a:sym typeface="Roboto"/>
                <a:hlinkClick r:id="rId10"/>
              </a:rPr>
              <a:t>https://tinyurl.com/2byff84r</a:t>
            </a:r>
            <a:endParaRPr sz="400">
              <a:latin typeface="Roboto"/>
              <a:ea typeface="Roboto"/>
              <a:cs typeface="Roboto"/>
              <a:sym typeface="Roboto"/>
            </a:endParaRPr>
          </a:p>
          <a:p>
            <a:pPr indent="0" lvl="0" marL="0" rtl="0" algn="l">
              <a:spcBef>
                <a:spcPts val="0"/>
              </a:spcBef>
              <a:spcAft>
                <a:spcPts val="0"/>
              </a:spcAft>
              <a:buNone/>
            </a:pPr>
            <a:r>
              <a:rPr lang="en" sz="400" u="sng">
                <a:solidFill>
                  <a:schemeClr val="hlink"/>
                </a:solidFill>
                <a:latin typeface="Roboto"/>
                <a:ea typeface="Roboto"/>
                <a:cs typeface="Roboto"/>
                <a:sym typeface="Roboto"/>
                <a:hlinkClick r:id="rId11"/>
              </a:rPr>
              <a:t>https://tinyurl.com/28fd7nru</a:t>
            </a:r>
            <a:r>
              <a:rPr lang="en" sz="400">
                <a:latin typeface="Roboto"/>
                <a:ea typeface="Roboto"/>
                <a:cs typeface="Roboto"/>
                <a:sym typeface="Roboto"/>
              </a:rPr>
              <a:t>					</a:t>
            </a:r>
            <a:r>
              <a:rPr lang="en" sz="400" u="sng">
                <a:solidFill>
                  <a:schemeClr val="hlink"/>
                </a:solidFill>
                <a:latin typeface="Roboto"/>
                <a:ea typeface="Roboto"/>
                <a:cs typeface="Roboto"/>
                <a:sym typeface="Roboto"/>
                <a:hlinkClick r:id="rId12"/>
              </a:rPr>
              <a:t>https://tinyurl.com/5t5a5y26</a:t>
            </a:r>
            <a:endParaRPr sz="400">
              <a:latin typeface="Roboto"/>
              <a:ea typeface="Roboto"/>
              <a:cs typeface="Roboto"/>
              <a:sym typeface="Roboto"/>
            </a:endParaRPr>
          </a:p>
          <a:p>
            <a:pPr indent="0" lvl="0" marL="0" rtl="0" algn="l">
              <a:spcBef>
                <a:spcPts val="0"/>
              </a:spcBef>
              <a:spcAft>
                <a:spcPts val="0"/>
              </a:spcAft>
              <a:buNone/>
            </a:pPr>
            <a:r>
              <a:rPr lang="en" sz="400" u="sng">
                <a:solidFill>
                  <a:schemeClr val="hlink"/>
                </a:solidFill>
                <a:latin typeface="Roboto"/>
                <a:ea typeface="Roboto"/>
                <a:cs typeface="Roboto"/>
                <a:sym typeface="Roboto"/>
                <a:hlinkClick r:id="rId13"/>
              </a:rPr>
              <a:t>https://tinyurl.com/szzjupxe</a:t>
            </a:r>
            <a:r>
              <a:rPr lang="en" sz="400">
                <a:latin typeface="Roboto"/>
                <a:ea typeface="Roboto"/>
                <a:cs typeface="Roboto"/>
                <a:sym typeface="Roboto"/>
              </a:rPr>
              <a:t>					</a:t>
            </a:r>
            <a:r>
              <a:rPr lang="en" sz="400" u="sng">
                <a:solidFill>
                  <a:schemeClr val="hlink"/>
                </a:solidFill>
                <a:latin typeface="Roboto"/>
                <a:ea typeface="Roboto"/>
                <a:cs typeface="Roboto"/>
                <a:sym typeface="Roboto"/>
                <a:hlinkClick r:id="rId14"/>
              </a:rPr>
              <a:t>https://tinyurl.com/46v5rhj4</a:t>
            </a:r>
            <a:endParaRPr sz="400">
              <a:latin typeface="Roboto"/>
              <a:ea typeface="Roboto"/>
              <a:cs typeface="Roboto"/>
              <a:sym typeface="Roboto"/>
            </a:endParaRPr>
          </a:p>
        </p:txBody>
      </p:sp>
      <p:pic>
        <p:nvPicPr>
          <p:cNvPr id="135" name="Google Shape;135;p19"/>
          <p:cNvPicPr preferRelativeResize="0"/>
          <p:nvPr/>
        </p:nvPicPr>
        <p:blipFill>
          <a:blip r:embed="rId15">
            <a:alphaModFix/>
          </a:blip>
          <a:stretch>
            <a:fillRect/>
          </a:stretch>
        </p:blipFill>
        <p:spPr>
          <a:xfrm>
            <a:off x="2843701" y="4129013"/>
            <a:ext cx="1174525" cy="9846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0"/>
          <p:cNvSpPr txBox="1"/>
          <p:nvPr>
            <p:ph type="title"/>
          </p:nvPr>
        </p:nvSpPr>
        <p:spPr>
          <a:xfrm>
            <a:off x="276750" y="486950"/>
            <a:ext cx="3706500" cy="2508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Comparative</a:t>
            </a:r>
            <a:r>
              <a:rPr lang="en"/>
              <a:t> analysis of cloud providers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1" name="Google Shape;141;p20"/>
          <p:cNvSpPr txBox="1"/>
          <p:nvPr>
            <p:ph idx="1" type="body"/>
          </p:nvPr>
        </p:nvSpPr>
        <p:spPr>
          <a:xfrm>
            <a:off x="4358050" y="486938"/>
            <a:ext cx="4599600" cy="49710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n"/>
              <a:t>Cloud Providers in Healthcare</a:t>
            </a:r>
            <a:endParaRPr b="1"/>
          </a:p>
          <a:p>
            <a:pPr indent="0" lvl="0" marL="0" rtl="0" algn="l">
              <a:spcBef>
                <a:spcPts val="1200"/>
              </a:spcBef>
              <a:spcAft>
                <a:spcPts val="0"/>
              </a:spcAft>
              <a:buNone/>
            </a:pPr>
            <a:r>
              <a:rPr b="1" lang="en"/>
              <a:t>Amazon Web Services (AWS)</a:t>
            </a:r>
            <a:r>
              <a:rPr lang="en"/>
              <a:t>:</a:t>
            </a:r>
            <a:br>
              <a:rPr lang="en"/>
            </a:br>
            <a:r>
              <a:rPr lang="en"/>
              <a:t>Offers AWS HealthLake for storing, transforming, and analyzing health data. Excels in scalability and extensive service variety</a:t>
            </a:r>
            <a:endParaRPr/>
          </a:p>
          <a:p>
            <a:pPr indent="0" lvl="0" marL="0" rtl="0" algn="l">
              <a:spcBef>
                <a:spcPts val="1200"/>
              </a:spcBef>
              <a:spcAft>
                <a:spcPts val="0"/>
              </a:spcAft>
              <a:buNone/>
            </a:pPr>
            <a:r>
              <a:rPr b="1" lang="en"/>
              <a:t>Google Cloud Platform (GCP)</a:t>
            </a:r>
            <a:r>
              <a:rPr lang="en"/>
              <a:t>:</a:t>
            </a:r>
            <a:endParaRPr/>
          </a:p>
          <a:p>
            <a:pPr indent="0" lvl="0" marL="0" rtl="0" algn="l">
              <a:spcBef>
                <a:spcPts val="1200"/>
              </a:spcBef>
              <a:spcAft>
                <a:spcPts val="0"/>
              </a:spcAft>
              <a:buNone/>
            </a:pPr>
            <a:r>
              <a:rPr lang="en"/>
              <a:t>Specializes in Big Data analytics and AI. The Healthcare API ensures interoperability across EHR systems, enabling seamless data exchange​</a:t>
            </a:r>
            <a:endParaRPr/>
          </a:p>
          <a:p>
            <a:pPr indent="0" lvl="0" marL="0" rtl="0" algn="l">
              <a:spcBef>
                <a:spcPts val="1200"/>
              </a:spcBef>
              <a:spcAft>
                <a:spcPts val="0"/>
              </a:spcAft>
              <a:buNone/>
            </a:pPr>
            <a:r>
              <a:rPr b="1" lang="en"/>
              <a:t>Microsoft Azure</a:t>
            </a:r>
            <a:r>
              <a:rPr lang="en"/>
              <a:t>:</a:t>
            </a:r>
            <a:endParaRPr/>
          </a:p>
          <a:p>
            <a:pPr indent="0" lvl="0" marL="0" rtl="0" algn="l">
              <a:spcBef>
                <a:spcPts val="1200"/>
              </a:spcBef>
              <a:spcAft>
                <a:spcPts val="0"/>
              </a:spcAft>
              <a:buNone/>
            </a:pPr>
            <a:r>
              <a:rPr lang="en"/>
              <a:t>Provides Azure Health Data Services for GDPR-compliant solutions. Integration with tools like FHIR, Synapse, and IoT enhances healthcare data analysis and security​</a:t>
            </a:r>
            <a:endParaRPr/>
          </a:p>
          <a:p>
            <a:pPr indent="0" lvl="0" marL="0" rtl="0" algn="l">
              <a:spcBef>
                <a:spcPts val="1200"/>
              </a:spcBef>
              <a:spcAft>
                <a:spcPts val="0"/>
              </a:spcAft>
              <a:buNone/>
            </a:pPr>
            <a:r>
              <a:t/>
            </a:r>
            <a:endParaRPr sz="400"/>
          </a:p>
          <a:p>
            <a:pPr indent="0" lvl="0" marL="0" rtl="0" algn="l">
              <a:spcBef>
                <a:spcPts val="1200"/>
              </a:spcBef>
              <a:spcAft>
                <a:spcPts val="0"/>
              </a:spcAft>
              <a:buNone/>
            </a:pPr>
            <a:r>
              <a:rPr lang="en" sz="400" u="sng">
                <a:solidFill>
                  <a:schemeClr val="hlink"/>
                </a:solidFill>
                <a:latin typeface="Arial"/>
                <a:ea typeface="Arial"/>
                <a:cs typeface="Arial"/>
                <a:sym typeface="Arial"/>
                <a:hlinkClick r:id="rId4"/>
              </a:rPr>
              <a:t>https://tinyurl.com/3manp9n4</a:t>
            </a:r>
            <a:endParaRPr sz="400"/>
          </a:p>
        </p:txBody>
      </p:sp>
      <p:sp>
        <p:nvSpPr>
          <p:cNvPr id="142" name="Google Shape;142;p20"/>
          <p:cNvSpPr txBox="1"/>
          <p:nvPr>
            <p:ph idx="12" type="sldNum"/>
          </p:nvPr>
        </p:nvSpPr>
        <p:spPr>
          <a:xfrm>
            <a:off x="84353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43" name="Google Shape;143;p20"/>
          <p:cNvPicPr preferRelativeResize="0"/>
          <p:nvPr/>
        </p:nvPicPr>
        <p:blipFill rotWithShape="1">
          <a:blip r:embed="rId5">
            <a:alphaModFix/>
          </a:blip>
          <a:srcRect b="-91348" l="-47324" r="-39138" t="4885"/>
          <a:stretch/>
        </p:blipFill>
        <p:spPr>
          <a:xfrm>
            <a:off x="-360050" y="1804650"/>
            <a:ext cx="2834458" cy="1842850"/>
          </a:xfrm>
          <a:prstGeom prst="rect">
            <a:avLst/>
          </a:prstGeom>
          <a:noFill/>
          <a:ln>
            <a:noFill/>
          </a:ln>
        </p:spPr>
      </p:pic>
      <p:pic>
        <p:nvPicPr>
          <p:cNvPr id="144" name="Google Shape;144;p20"/>
          <p:cNvPicPr preferRelativeResize="0"/>
          <p:nvPr/>
        </p:nvPicPr>
        <p:blipFill>
          <a:blip r:embed="rId6">
            <a:alphaModFix/>
          </a:blip>
          <a:stretch>
            <a:fillRect/>
          </a:stretch>
        </p:blipFill>
        <p:spPr>
          <a:xfrm>
            <a:off x="2109726" y="1420151"/>
            <a:ext cx="2303176" cy="2303176"/>
          </a:xfrm>
          <a:prstGeom prst="rect">
            <a:avLst/>
          </a:prstGeom>
          <a:noFill/>
          <a:ln>
            <a:noFill/>
          </a:ln>
        </p:spPr>
      </p:pic>
      <p:pic>
        <p:nvPicPr>
          <p:cNvPr id="145" name="Google Shape;145;p20"/>
          <p:cNvPicPr preferRelativeResize="0"/>
          <p:nvPr/>
        </p:nvPicPr>
        <p:blipFill>
          <a:blip r:embed="rId7">
            <a:alphaModFix/>
          </a:blip>
          <a:stretch>
            <a:fillRect/>
          </a:stretch>
        </p:blipFill>
        <p:spPr>
          <a:xfrm>
            <a:off x="721400" y="3037100"/>
            <a:ext cx="1752999" cy="17529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MS Azure &amp; Customer Stories</a:t>
            </a:r>
            <a:endParaRPr/>
          </a:p>
        </p:txBody>
      </p:sp>
      <p:sp>
        <p:nvSpPr>
          <p:cNvPr id="151" name="Google Shape;151;p21"/>
          <p:cNvSpPr txBox="1"/>
          <p:nvPr>
            <p:ph idx="1" type="body"/>
          </p:nvPr>
        </p:nvSpPr>
        <p:spPr>
          <a:xfrm>
            <a:off x="4637675" y="500925"/>
            <a:ext cx="4166400" cy="409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100"/>
              <a:t>Cyntegrity</a:t>
            </a:r>
            <a:r>
              <a:rPr lang="en" sz="1100"/>
              <a:t>:</a:t>
            </a:r>
            <a:endParaRPr sz="1100"/>
          </a:p>
          <a:p>
            <a:pPr indent="0" lvl="0" marL="0" rtl="0" algn="l">
              <a:spcBef>
                <a:spcPts val="1200"/>
              </a:spcBef>
              <a:spcAft>
                <a:spcPts val="0"/>
              </a:spcAft>
              <a:buNone/>
            </a:pPr>
            <a:r>
              <a:rPr lang="en" sz="1100"/>
              <a:t>Develops the MyRBQM® Portal, a SaaS platform on Azure that manages clinical trial risks by harmonizing data, enabling risk-based quality management (RBQM), and predictive analytics.</a:t>
            </a:r>
            <a:endParaRPr sz="1100"/>
          </a:p>
          <a:p>
            <a:pPr indent="0" lvl="0" marL="0" rtl="0" algn="l">
              <a:spcBef>
                <a:spcPts val="1200"/>
              </a:spcBef>
              <a:spcAft>
                <a:spcPts val="0"/>
              </a:spcAft>
              <a:buNone/>
            </a:pPr>
            <a:r>
              <a:rPr lang="en" sz="400" u="sng">
                <a:solidFill>
                  <a:schemeClr val="hlink"/>
                </a:solidFill>
                <a:hlinkClick r:id="rId4"/>
              </a:rPr>
              <a:t>https://tinyurl.com/5n7vd32s</a:t>
            </a:r>
            <a:endParaRPr sz="400"/>
          </a:p>
          <a:p>
            <a:pPr indent="0" lvl="0" marL="0" rtl="0" algn="l">
              <a:spcBef>
                <a:spcPts val="1200"/>
              </a:spcBef>
              <a:spcAft>
                <a:spcPts val="1200"/>
              </a:spcAft>
              <a:buNone/>
            </a:pPr>
            <a:r>
              <a:t/>
            </a:r>
            <a:endParaRPr/>
          </a:p>
        </p:txBody>
      </p:sp>
      <p:sp>
        <p:nvSpPr>
          <p:cNvPr id="152" name="Google Shape;152;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153" name="Google Shape;153;p21"/>
          <p:cNvPicPr preferRelativeResize="0"/>
          <p:nvPr/>
        </p:nvPicPr>
        <p:blipFill>
          <a:blip r:embed="rId5">
            <a:alphaModFix/>
          </a:blip>
          <a:stretch>
            <a:fillRect/>
          </a:stretch>
        </p:blipFill>
        <p:spPr>
          <a:xfrm>
            <a:off x="964175" y="1657313"/>
            <a:ext cx="1828875" cy="1828875"/>
          </a:xfrm>
          <a:prstGeom prst="rect">
            <a:avLst/>
          </a:prstGeom>
          <a:noFill/>
          <a:ln>
            <a:noFill/>
          </a:ln>
        </p:spPr>
      </p:pic>
      <p:pic>
        <p:nvPicPr>
          <p:cNvPr id="154" name="Google Shape;154;p21">
            <a:hlinkClick r:id="rId6"/>
          </p:cNvPr>
          <p:cNvPicPr preferRelativeResize="0"/>
          <p:nvPr/>
        </p:nvPicPr>
        <p:blipFill>
          <a:blip r:embed="rId7">
            <a:alphaModFix/>
          </a:blip>
          <a:stretch>
            <a:fillRect/>
          </a:stretch>
        </p:blipFill>
        <p:spPr>
          <a:xfrm>
            <a:off x="6838925" y="-1"/>
            <a:ext cx="2249900" cy="715475"/>
          </a:xfrm>
          <a:prstGeom prst="rect">
            <a:avLst/>
          </a:prstGeom>
          <a:noFill/>
          <a:ln>
            <a:noFill/>
          </a:ln>
        </p:spPr>
      </p:pic>
      <p:pic>
        <p:nvPicPr>
          <p:cNvPr id="155" name="Google Shape;155;p21"/>
          <p:cNvPicPr preferRelativeResize="0"/>
          <p:nvPr/>
        </p:nvPicPr>
        <p:blipFill>
          <a:blip r:embed="rId8">
            <a:alphaModFix/>
          </a:blip>
          <a:stretch>
            <a:fillRect/>
          </a:stretch>
        </p:blipFill>
        <p:spPr>
          <a:xfrm>
            <a:off x="5116263" y="2258125"/>
            <a:ext cx="3209225" cy="2439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